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69.xml.rels" ContentType="application/vnd.openxmlformats-package.relationships+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5.xml.rels" ContentType="application/vnd.openxmlformats-package.relationships+xml"/>
  <Override PartName="/ppt/notesSlides/_rels/notesSlide54.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13.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0.xml.rels" ContentType="application/vnd.openxmlformats-package.relationships+xml"/>
  <Override PartName="/ppt/notesSlides/_rels/notesSlide18.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5.xml.rels" ContentType="application/vnd.openxmlformats-package.relationships+xml"/>
  <Override PartName="/ppt/notesSlides/_rels/notesSlide32.xml.rels" ContentType="application/vnd.openxmlformats-package.relationships+xml"/>
  <Override PartName="/ppt/notesSlides/_rels/notesSlide2.xml.rels" ContentType="application/vnd.openxmlformats-package.relationships+xml"/>
  <Override PartName="/ppt/notesSlides/_rels/notesSlide33.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34.xml.rels" ContentType="application/vnd.openxmlformats-package.relationships+xml"/>
  <Override PartName="/ppt/notesSlides/_rels/notesSlide7.xml.rels" ContentType="application/vnd.openxmlformats-package.relationships+xml"/>
  <Override PartName="/ppt/notesSlides/_rels/notesSlide29.xml.rels" ContentType="application/vnd.openxmlformats-package.relationships+xml"/>
  <Override PartName="/ppt/notesSlides/_rels/notesSlide31.xml.rels" ContentType="application/vnd.openxmlformats-package.relationships+xml"/>
  <Override PartName="/ppt/notesSlides/_rels/notesSlide38.xml.rels" ContentType="application/vnd.openxmlformats-package.relationships+xml"/>
  <Override PartName="/ppt/notesSlides/_rels/notesSlide44.xml.rels" ContentType="application/vnd.openxmlformats-package.relationships+xml"/>
  <Override PartName="/ppt/notesSlides/_rels/notesSlide15.xml.rels" ContentType="application/vnd.openxmlformats-package.relationships+xml"/>
  <Override PartName="/ppt/notesSlides/_rels/notesSlide50.xml.rels" ContentType="application/vnd.openxmlformats-package.relationships+xml"/>
  <Override PartName="/ppt/notesSlides/_rels/notesSlide47.xml.rels" ContentType="application/vnd.openxmlformats-package.relationships+xml"/>
  <Override PartName="/ppt/notesSlides/_rels/notesSlide48.xml.rels" ContentType="application/vnd.openxmlformats-package.relationships+xml"/>
  <Override PartName="/ppt/notesSlides/_rels/notesSlide30.xml.rels" ContentType="application/vnd.openxmlformats-package.relationships+xml"/>
  <Override PartName="/ppt/notesSlides/_rels/notesSlide49.xml.rels" ContentType="application/vnd.openxmlformats-package.relationships+xml"/>
  <Override PartName="/ppt/notesSlides/_rels/notesSlide16.xml.rels" ContentType="application/vnd.openxmlformats-package.relationships+xml"/>
  <Override PartName="/ppt/notesSlides/_rels/notesSlide51.xml.rels" ContentType="application/vnd.openxmlformats-package.relationships+xml"/>
  <Override PartName="/ppt/notesSlides/_rels/notesSlide24.xml.rels" ContentType="application/vnd.openxmlformats-package.relationships+xml"/>
  <Override PartName="/ppt/notesSlides/_rels/notesSlide52.xml.rels" ContentType="application/vnd.openxmlformats-package.relationships+xml"/>
  <Override PartName="/ppt/notesSlides/_rels/notesSlide25.xml.rels" ContentType="application/vnd.openxmlformats-package.relationships+xml"/>
  <Override PartName="/ppt/notesSlides/_rels/notesSlide53.xml.rels" ContentType="application/vnd.openxmlformats-package.relationships+xml"/>
  <Override PartName="/ppt/notesSlides/notesSlide69.xml" ContentType="application/vnd.openxmlformats-officedocument.presentationml.notesSlide+xml"/>
  <Override PartName="/ppt/notesSlides/notesSlide54.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9.xml" ContentType="application/vnd.openxmlformats-officedocument.presentationml.notesSlide+xml"/>
  <Override PartName="/ppt/notesSlides/notesSlide55.xml" ContentType="application/vnd.openxmlformats-officedocument.presentationml.notesSlide+xml"/>
  <Override PartName="/ppt/notesSlides/notesSlide30.xml" ContentType="application/vnd.openxmlformats-officedocument.presentationml.notesSlide+xml"/>
  <Override PartName="/ppt/notesSlides/notesSlide56.xml" ContentType="application/vnd.openxmlformats-officedocument.presentationml.notesSlide+xml"/>
  <Override PartName="/ppt/notesSlides/notesSlide31.xml" ContentType="application/vnd.openxmlformats-officedocument.presentationml.notesSlide+xml"/>
  <Override PartName="/ppt/notesSlides/notesSlide57.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13.xml" ContentType="application/vnd.openxmlformats-officedocument.presentationml.notesSlide+xml"/>
  <Override PartName="/ppt/notesSlides/notesSlide38.xml" ContentType="application/vnd.openxmlformats-officedocument.presentationml.notesSlide+xml"/>
  <Override PartName="/ppt/notesSlides/notesSlide44.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23.xml" ContentType="application/vnd.openxmlformats-officedocument.presentationml.notesSlide+xml"/>
  <Override PartName="/ppt/notesSlides/notesSlide48.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1.png" ContentType="image/png"/>
  <Override PartName="/ppt/media/image70.png" ContentType="image/png"/>
  <Override PartName="/ppt/media/image64.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7.png" ContentType="image/png"/>
  <Override PartName="/ppt/media/image69.png" ContentType="image/png"/>
  <Override PartName="/ppt/media/image44.png" ContentType="image/png"/>
  <Override PartName="/ppt/media/image68.png" ContentType="image/png"/>
  <Override PartName="/ppt/media/image43.png" ContentType="image/png"/>
  <Override PartName="/ppt/media/image67.png" ContentType="image/png"/>
  <Override PartName="/ppt/media/image42.png" ContentType="image/png"/>
  <Override PartName="/ppt/media/image41.png" ContentType="image/png"/>
  <Override PartName="/ppt/media/image65.png" ContentType="image/png"/>
  <Override PartName="/ppt/media/image40.png" ContentType="image/png"/>
  <Override PartName="/ppt/media/image15.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66.tif" ContentType="image/tiff"/>
  <Override PartName="/ppt/media/image16.png" ContentType="image/png"/>
  <Override PartName="/ppt/media/image17.png" ContentType="image/png"/>
  <Override PartName="/ppt/media/image45.png" ContentType="image/png"/>
  <Override PartName="/ppt/media/image20.png" ContentType="image/png"/>
  <Override PartName="/ppt/media/image46.png" ContentType="image/png"/>
  <Override PartName="/ppt/media/image21.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55.png" ContentType="image/png"/>
  <Override PartName="/ppt/media/image30.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63.png" ContentType="image/png"/>
  <Override PartName="/ppt/media/image8.png" ContentType="image/png"/>
  <Override PartName="/ppt/media/image62.png" ContentType="image/png"/>
  <Override PartName="/ppt/media/image7.png" ContentType="image/png"/>
  <Override PartName="/ppt/media/image2.png" ContentType="image/png"/>
  <Override PartName="/ppt/media/image3.png" ContentType="image/png"/>
  <Override PartName="/ppt/media/image4.png" ContentType="image/png"/>
  <Override PartName="/ppt/media/image60.png" ContentType="image/png"/>
  <Override PartName="/ppt/media/image5.png" ContentType="image/png"/>
  <Override PartName="/ppt/media/image61.png" ContentType="image/png"/>
  <Override PartName="/ppt/media/image6.png" ContentType="image/png"/>
  <Override PartName="/ppt/media/image56.png" ContentType="image/png"/>
  <Override PartName="/ppt/media/image31.png" ContentType="image/png"/>
  <Override PartName="/ppt/media/image1.tif" ContentType="image/tiff"/>
  <Override PartName="/ppt/media/image28.png" ContentType="image/png"/>
  <Override PartName="/ppt/media/media9.mpg" ContentType="application/vnd.sun.star.media"/>
  <Override PartName="/ppt/media/image18.tif" ContentType="image/tiff"/>
  <Override PartName="/ppt/media/image19.tif" ContentType="image/tiff"/>
  <Override PartName="/ppt/media/image22.tif" ContentType="image/tiff"/>
  <Override PartName="/ppt/media/image29.tif" ContentType="image/tiff"/>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38" name="PlaceHolder 2"/>
          <p:cNvSpPr>
            <a:spLocks noGrp="1"/>
          </p:cNvSpPr>
          <p:nvPr>
            <p:ph type="body"/>
          </p:nvPr>
        </p:nvSpPr>
        <p:spPr>
          <a:xfrm>
            <a:off x="756000" y="5078520"/>
            <a:ext cx="6047640" cy="4811040"/>
          </a:xfrm>
          <a:prstGeom prst="rect">
            <a:avLst/>
          </a:prstGeom>
        </p:spPr>
        <p:txBody>
          <a:bodyPr lIns="0" rIns="0" tIns="0" bIns="0"/>
          <a:p>
            <a:r>
              <a:rPr b="0" lang="fr-BE" sz="2000" spc="-1" strike="noStrike">
                <a:latin typeface="Arial"/>
              </a:rPr>
              <a:t>Click to edit the notes' format</a:t>
            </a:r>
            <a:endParaRPr b="0" lang="fr-BE" sz="2000" spc="-1" strike="noStrike">
              <a:latin typeface="Arial"/>
            </a:endParaRPr>
          </a:p>
        </p:txBody>
      </p:sp>
      <p:sp>
        <p:nvSpPr>
          <p:cNvPr id="139" name="PlaceHolder 3"/>
          <p:cNvSpPr>
            <a:spLocks noGrp="1"/>
          </p:cNvSpPr>
          <p:nvPr>
            <p:ph type="hdr"/>
          </p:nvPr>
        </p:nvSpPr>
        <p:spPr>
          <a:xfrm>
            <a:off x="0" y="0"/>
            <a:ext cx="3280680" cy="534240"/>
          </a:xfrm>
          <a:prstGeom prst="rect">
            <a:avLst/>
          </a:prstGeom>
        </p:spPr>
        <p:txBody>
          <a:bodyPr lIns="0" rIns="0" tIns="0" bIns="0"/>
          <a:p>
            <a:r>
              <a:rPr b="0" lang="fr-BE" sz="1400" spc="-1" strike="noStrike">
                <a:latin typeface="Times New Roman"/>
              </a:rPr>
              <a:t>&lt;header&gt;</a:t>
            </a:r>
            <a:endParaRPr b="0" lang="fr-BE" sz="1400" spc="-1" strike="noStrike">
              <a:latin typeface="Times New Roman"/>
            </a:endParaRPr>
          </a:p>
        </p:txBody>
      </p:sp>
      <p:sp>
        <p:nvSpPr>
          <p:cNvPr id="140" name="PlaceHolder 4"/>
          <p:cNvSpPr>
            <a:spLocks noGrp="1"/>
          </p:cNvSpPr>
          <p:nvPr>
            <p:ph type="dt"/>
          </p:nvPr>
        </p:nvSpPr>
        <p:spPr>
          <a:xfrm>
            <a:off x="4278960" y="0"/>
            <a:ext cx="3280680" cy="534240"/>
          </a:xfrm>
          <a:prstGeom prst="rect">
            <a:avLst/>
          </a:prstGeom>
        </p:spPr>
        <p:txBody>
          <a:bodyPr lIns="0" rIns="0" tIns="0" bIns="0"/>
          <a:p>
            <a:pPr algn="r"/>
            <a:r>
              <a:rPr b="0" lang="fr-BE" sz="1400" spc="-1" strike="noStrike">
                <a:latin typeface="Times New Roman"/>
              </a:rPr>
              <a:t>&lt;date/time&gt;</a:t>
            </a:r>
            <a:endParaRPr b="0" lang="fr-BE" sz="1400" spc="-1" strike="noStrike">
              <a:latin typeface="Times New Roman"/>
            </a:endParaRPr>
          </a:p>
        </p:txBody>
      </p:sp>
      <p:sp>
        <p:nvSpPr>
          <p:cNvPr id="141" name="PlaceHolder 5"/>
          <p:cNvSpPr>
            <a:spLocks noGrp="1"/>
          </p:cNvSpPr>
          <p:nvPr>
            <p:ph type="ftr"/>
          </p:nvPr>
        </p:nvSpPr>
        <p:spPr>
          <a:xfrm>
            <a:off x="0" y="10157400"/>
            <a:ext cx="3280680" cy="534240"/>
          </a:xfrm>
          <a:prstGeom prst="rect">
            <a:avLst/>
          </a:prstGeom>
        </p:spPr>
        <p:txBody>
          <a:bodyPr lIns="0" rIns="0" tIns="0" bIns="0" anchor="b"/>
          <a:p>
            <a:r>
              <a:rPr b="0" lang="fr-BE" sz="1400" spc="-1" strike="noStrike">
                <a:latin typeface="Times New Roman"/>
              </a:rPr>
              <a:t>&lt;footer&gt;</a:t>
            </a:r>
            <a:endParaRPr b="0" lang="fr-BE" sz="1400" spc="-1" strike="noStrike">
              <a:latin typeface="Times New Roman"/>
            </a:endParaRPr>
          </a:p>
        </p:txBody>
      </p:sp>
      <p:sp>
        <p:nvSpPr>
          <p:cNvPr id="142" name="PlaceHolder 6"/>
          <p:cNvSpPr>
            <a:spLocks noGrp="1"/>
          </p:cNvSpPr>
          <p:nvPr>
            <p:ph type="sldNum"/>
          </p:nvPr>
        </p:nvSpPr>
        <p:spPr>
          <a:xfrm>
            <a:off x="4278960" y="10157400"/>
            <a:ext cx="3280680" cy="534240"/>
          </a:xfrm>
          <a:prstGeom prst="rect">
            <a:avLst/>
          </a:prstGeom>
        </p:spPr>
        <p:txBody>
          <a:bodyPr lIns="0" rIns="0" tIns="0" bIns="0" anchor="b"/>
          <a:p>
            <a:pPr algn="r"/>
            <a:fld id="{AAB3A2E6-6554-44B5-A911-664E3F3C4710}" type="slidenum">
              <a:rPr b="0" lang="fr-BE" sz="1400" spc="-1" strike="noStrike">
                <a:latin typeface="Times New Roman"/>
              </a:rPr>
              <a:t>&lt;number&gt;</a:t>
            </a:fld>
            <a:endParaRPr b="0" lang="fr-B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hyperlink" Target="https://fr.wikipedia.org/wiki/Base_orthonormale" TargetMode="External"/><Relationship Id="rId2" Type="http://schemas.openxmlformats.org/officeDocument/2006/relationships/hyperlink" Target="https://fr.wikipedia.org/wiki/D%C3%A9composition_en_valeurs_singuli%C3%A8res#Valeurs_singuli.C3.A8res_et_vecteurs_singuliers" TargetMode="External"/><Relationship Id="rId3" Type="http://schemas.openxmlformats.org/officeDocument/2006/relationships/slide" Target="../slides/slide14.xml"/><Relationship Id="rId4"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hyperlink" Target="https://fr.wikipedia.org/wiki/Base_orthonormale" TargetMode="External"/><Relationship Id="rId2" Type="http://schemas.openxmlformats.org/officeDocument/2006/relationships/hyperlink" Target="https://fr.wikipedia.org/wiki/D%C3%A9composition_en_valeurs_singuli%C3%A8res#Valeurs_singuli.C3.A8res_et_vecteurs_singuliers" TargetMode="External"/><Relationship Id="rId3" Type="http://schemas.openxmlformats.org/officeDocument/2006/relationships/slide" Target="../slides/slide16.xml"/><Relationship Id="rId4"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hyperlink" Target="https://fr.wikipedia.org/wiki/Loi_b%C3%AAta" TargetMode="External"/><Relationship Id="rId2" Type="http://schemas.openxmlformats.org/officeDocument/2006/relationships/slide" Target="../slides/slide49.xml"/><Relationship Id="rId3"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hyperlink" Target="https://fr.wikipedia.org/wiki/Loi_b%C3%AAta" TargetMode="External"/><Relationship Id="rId2" Type="http://schemas.openxmlformats.org/officeDocument/2006/relationships/slide" Target="../slides/slide50.xml"/><Relationship Id="rId3"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hyperlink" Target="https://fr.wikipedia.org/wiki/Loi_b%C3%AAta" TargetMode="External"/><Relationship Id="rId2" Type="http://schemas.openxmlformats.org/officeDocument/2006/relationships/slide" Target="../slides/slide51.xml"/><Relationship Id="rId3"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hyperlink" Target="https://fr.wikipedia.org/wiki/Loi_b%C3%AAta" TargetMode="External"/><Relationship Id="rId2" Type="http://schemas.openxmlformats.org/officeDocument/2006/relationships/slide" Target="../slides/slide52.xml"/><Relationship Id="rId3"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hyperlink" Target="https://fr.wikipedia.org/wiki/Loi_b%C3%AAta" TargetMode="External"/><Relationship Id="rId2" Type="http://schemas.openxmlformats.org/officeDocument/2006/relationships/slide" Target="../slides/slide53.xml"/><Relationship Id="rId3"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hyperlink" Target="https://fr.wikipedia.org/wiki/Loi_b%C3%AAta" TargetMode="External"/><Relationship Id="rId2" Type="http://schemas.openxmlformats.org/officeDocument/2006/relationships/slide" Target="../slides/slide54.xml"/><Relationship Id="rId3"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hyperlink" Target="https://fr.wikipedia.org/wiki/Loi_b%C3%AAta" TargetMode="External"/><Relationship Id="rId2" Type="http://schemas.openxmlformats.org/officeDocument/2006/relationships/slide" Target="../slides/slide55.xml"/><Relationship Id="rId3"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hyperlink" Target="https://fr.wikipedia.org/wiki/Loi_b%C3%AAta" TargetMode="External"/><Relationship Id="rId2" Type="http://schemas.openxmlformats.org/officeDocument/2006/relationships/slide" Target="../slides/slide56.xml"/><Relationship Id="rId3"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hyperlink" Target="https://fr.wikipedia.org/wiki/Loi_b%C3%AAta" TargetMode="External"/><Relationship Id="rId2" Type="http://schemas.openxmlformats.org/officeDocument/2006/relationships/slide" Target="../slides/slide57.xml"/><Relationship Id="rId3"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sldImg"/>
          </p:nvPr>
        </p:nvSpPr>
        <p:spPr>
          <a:xfrm>
            <a:off x="685800" y="1143000"/>
            <a:ext cx="5486040" cy="3085920"/>
          </a:xfrm>
          <a:prstGeom prst="rect">
            <a:avLst/>
          </a:prstGeom>
        </p:spPr>
      </p:sp>
      <p:sp>
        <p:nvSpPr>
          <p:cNvPr id="782" name="PlaceHolder 2"/>
          <p:cNvSpPr>
            <a:spLocks noGrp="1"/>
          </p:cNvSpPr>
          <p:nvPr>
            <p:ph type="body"/>
          </p:nvPr>
        </p:nvSpPr>
        <p:spPr>
          <a:xfrm>
            <a:off x="685800" y="4400640"/>
            <a:ext cx="5486040" cy="3600000"/>
          </a:xfrm>
          <a:prstGeom prst="rect">
            <a:avLst/>
          </a:prstGeom>
        </p:spPr>
        <p:txBody>
          <a:bodyPr/>
          <a:p>
            <a:endParaRPr b="0" lang="fr-BE" sz="2000" spc="-1" strike="noStrike">
              <a:latin typeface="Arial"/>
            </a:endParaRPr>
          </a:p>
        </p:txBody>
      </p:sp>
      <p:sp>
        <p:nvSpPr>
          <p:cNvPr id="783" name="TextShape 3"/>
          <p:cNvSpPr txBox="1"/>
          <p:nvPr/>
        </p:nvSpPr>
        <p:spPr>
          <a:xfrm>
            <a:off x="3884760" y="8685360"/>
            <a:ext cx="2971440" cy="458280"/>
          </a:xfrm>
          <a:prstGeom prst="rect">
            <a:avLst/>
          </a:prstGeom>
          <a:noFill/>
          <a:ln>
            <a:noFill/>
          </a:ln>
        </p:spPr>
        <p:txBody>
          <a:bodyPr anchor="b"/>
          <a:p>
            <a:pPr algn="r">
              <a:lnSpc>
                <a:spcPct val="100000"/>
              </a:lnSpc>
            </a:pPr>
            <a:fld id="{1A95D487-04F6-40E6-AE8C-FA463F07D4B9}"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sldImg"/>
          </p:nvPr>
        </p:nvSpPr>
        <p:spPr>
          <a:xfrm>
            <a:off x="685800" y="1143000"/>
            <a:ext cx="5486040" cy="3085920"/>
          </a:xfrm>
          <a:prstGeom prst="rect">
            <a:avLst/>
          </a:prstGeom>
        </p:spPr>
      </p:sp>
      <p:sp>
        <p:nvSpPr>
          <p:cNvPr id="80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En gros le Vector Space Model permet de contrer l’explosion de dimensionalité via LSA et SVD ! </a:t>
            </a:r>
            <a:endParaRPr b="0" lang="fr-BE" sz="2000" spc="-1" strike="noStrike">
              <a:latin typeface="Arial"/>
            </a:endParaRPr>
          </a:p>
          <a:p>
            <a:pPr marL="216000" indent="-216000">
              <a:lnSpc>
                <a:spcPct val="100000"/>
              </a:lnSpc>
            </a:pPr>
            <a:r>
              <a:rPr b="0" lang="fr-BE" sz="2000" spc="-1" strike="noStrike">
                <a:latin typeface="Arial"/>
              </a:rPr>
              <a:t>Intuitivement on voit que doc 1 et 3 ont plus de ressemblance, doc 2 et 1 beaucoup moins!</a:t>
            </a:r>
            <a:endParaRPr b="0" lang="fr-BE" sz="2000" spc="-1" strike="noStrike">
              <a:latin typeface="Arial"/>
            </a:endParaRPr>
          </a:p>
        </p:txBody>
      </p:sp>
      <p:sp>
        <p:nvSpPr>
          <p:cNvPr id="804" name="TextShape 3"/>
          <p:cNvSpPr txBox="1"/>
          <p:nvPr/>
        </p:nvSpPr>
        <p:spPr>
          <a:xfrm>
            <a:off x="3884760" y="8685360"/>
            <a:ext cx="2971440" cy="458280"/>
          </a:xfrm>
          <a:prstGeom prst="rect">
            <a:avLst/>
          </a:prstGeom>
          <a:noFill/>
          <a:ln>
            <a:noFill/>
          </a:ln>
        </p:spPr>
        <p:txBody>
          <a:bodyPr anchor="b"/>
          <a:p>
            <a:pPr algn="r">
              <a:lnSpc>
                <a:spcPct val="100000"/>
              </a:lnSpc>
            </a:pPr>
            <a:fld id="{7DED082B-F883-42C2-9633-5E53DA9282F7}" type="slidenum">
              <a:rPr b="0" lang="fr-BE" sz="1200" spc="-1" strike="noStrike">
                <a:latin typeface="Times New Roman"/>
              </a:rPr>
              <a:t>&lt;number&gt;</a:t>
            </a:fld>
            <a:endParaRPr b="0" lang="fr-BE"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sldImg"/>
          </p:nvPr>
        </p:nvSpPr>
        <p:spPr>
          <a:xfrm>
            <a:off x="685800" y="1143000"/>
            <a:ext cx="5486040" cy="3085920"/>
          </a:xfrm>
          <a:prstGeom prst="rect">
            <a:avLst/>
          </a:prstGeom>
        </p:spPr>
      </p:sp>
      <p:sp>
        <p:nvSpPr>
          <p:cNvPr id="806"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L’idée est de dire qu’il existe une sorte de loi mathématque, une loi de distribution (hypothèse de distribution) et que donc des mots dont le sens est proche vont apparaître dans une même région de texte.</a:t>
            </a:r>
            <a:endParaRPr b="0" lang="fr-BE" sz="2000" spc="-1" strike="noStrike">
              <a:latin typeface="Arial"/>
            </a:endParaRPr>
          </a:p>
        </p:txBody>
      </p:sp>
      <p:sp>
        <p:nvSpPr>
          <p:cNvPr id="807" name="TextShape 3"/>
          <p:cNvSpPr txBox="1"/>
          <p:nvPr/>
        </p:nvSpPr>
        <p:spPr>
          <a:xfrm>
            <a:off x="3884760" y="8685360"/>
            <a:ext cx="2971440" cy="458280"/>
          </a:xfrm>
          <a:prstGeom prst="rect">
            <a:avLst/>
          </a:prstGeom>
          <a:noFill/>
          <a:ln>
            <a:noFill/>
          </a:ln>
        </p:spPr>
        <p:txBody>
          <a:bodyPr anchor="b"/>
          <a:p>
            <a:pPr algn="r">
              <a:lnSpc>
                <a:spcPct val="100000"/>
              </a:lnSpc>
            </a:pPr>
            <a:fld id="{1343F7E4-C645-4D10-894B-5D158675FB01}" type="slidenum">
              <a:rPr b="0" lang="fr-BE" sz="1200" spc="-1" strike="noStrike">
                <a:latin typeface="Times New Roman"/>
              </a:rPr>
              <a:t>&lt;number&gt;</a:t>
            </a:fld>
            <a:endParaRPr b="0" lang="fr-BE"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sldImg"/>
          </p:nvPr>
        </p:nvSpPr>
        <p:spPr>
          <a:xfrm>
            <a:off x="685800" y="1143000"/>
            <a:ext cx="5486040" cy="3085920"/>
          </a:xfrm>
          <a:prstGeom prst="rect">
            <a:avLst/>
          </a:prstGeom>
        </p:spPr>
      </p:sp>
      <p:sp>
        <p:nvSpPr>
          <p:cNvPr id="809"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X est ma matrice décrit la fréquence du terme i dans le document j.</a:t>
            </a:r>
            <a:endParaRPr b="0" lang="fr-BE" sz="2000" spc="-1" strike="noStrike">
              <a:latin typeface="Arial"/>
            </a:endParaRPr>
          </a:p>
        </p:txBody>
      </p:sp>
      <p:sp>
        <p:nvSpPr>
          <p:cNvPr id="810" name="TextShape 3"/>
          <p:cNvSpPr txBox="1"/>
          <p:nvPr/>
        </p:nvSpPr>
        <p:spPr>
          <a:xfrm>
            <a:off x="3884760" y="8685360"/>
            <a:ext cx="2971440" cy="458280"/>
          </a:xfrm>
          <a:prstGeom prst="rect">
            <a:avLst/>
          </a:prstGeom>
          <a:noFill/>
          <a:ln>
            <a:noFill/>
          </a:ln>
        </p:spPr>
        <p:txBody>
          <a:bodyPr anchor="b"/>
          <a:p>
            <a:pPr algn="r">
              <a:lnSpc>
                <a:spcPct val="100000"/>
              </a:lnSpc>
            </a:pPr>
            <a:fld id="{F319C047-1219-4DCA-8CD6-E57A90BAFCCC}" type="slidenum">
              <a:rPr b="0" lang="fr-BE" sz="1200" spc="-1" strike="noStrike">
                <a:latin typeface="Times New Roman"/>
              </a:rPr>
              <a:t>&lt;number&gt;</a:t>
            </a:fld>
            <a:endParaRPr b="0" lang="fr-BE"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sldImg"/>
          </p:nvPr>
        </p:nvSpPr>
        <p:spPr>
          <a:xfrm>
            <a:off x="685800" y="1143000"/>
            <a:ext cx="5486040" cy="3085920"/>
          </a:xfrm>
          <a:prstGeom prst="rect">
            <a:avLst/>
          </a:prstGeom>
        </p:spPr>
      </p:sp>
      <p:sp>
        <p:nvSpPr>
          <p:cNvPr id="812"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On fait ici une factorisation/décomposition de X en fait ! On a X, notre matrice pour laquelle les valeur de corps (K).</a:t>
            </a:r>
            <a:endParaRPr b="0" lang="fr-BE" sz="2000" spc="-1" strike="noStrike">
              <a:latin typeface="Arial"/>
            </a:endParaRPr>
          </a:p>
          <a:p>
            <a:pPr marL="216000" indent="-216000">
              <a:lnSpc>
                <a:spcPct val="100000"/>
              </a:lnSpc>
            </a:pPr>
            <a:r>
              <a:rPr b="0" lang="fr-BE" sz="1200" spc="-1" strike="noStrike">
                <a:solidFill>
                  <a:srgbClr val="000000"/>
                </a:solidFill>
                <a:latin typeface="+mn-lt"/>
                <a:ea typeface="+mn-ea"/>
              </a:rPr>
              <a:t>La matrice </a:t>
            </a:r>
            <a:r>
              <a:rPr b="0" i="1" lang="fr-BE" sz="1200" spc="-1" strike="noStrike">
                <a:solidFill>
                  <a:srgbClr val="000000"/>
                </a:solidFill>
                <a:latin typeface="+mn-lt"/>
                <a:ea typeface="+mn-ea"/>
              </a:rPr>
              <a:t>V</a:t>
            </a:r>
            <a:r>
              <a:rPr b="0" lang="fr-BE" sz="1200" spc="-1" strike="noStrike">
                <a:solidFill>
                  <a:srgbClr val="000000"/>
                </a:solidFill>
                <a:latin typeface="+mn-lt"/>
                <a:ea typeface="+mn-ea"/>
              </a:rPr>
              <a:t> contient un ensemble de vecteurs de base </a:t>
            </a:r>
            <a:r>
              <a:rPr b="0" lang="fr-BE" sz="1200" spc="-1" strike="noStrike">
                <a:solidFill>
                  <a:srgbClr val="000000"/>
                </a:solidFill>
                <a:latin typeface="+mn-lt"/>
                <a:ea typeface="+mn-ea"/>
                <a:hlinkClick r:id="rId1"/>
              </a:rPr>
              <a:t>orthonormés</a:t>
            </a:r>
            <a:r>
              <a:rPr b="0" lang="fr-BE" sz="1200" spc="-1" strike="noStrike">
                <a:solidFill>
                  <a:srgbClr val="000000"/>
                </a:solidFill>
                <a:latin typeface="+mn-lt"/>
                <a:ea typeface="+mn-ea"/>
              </a:rPr>
              <a:t> de </a:t>
            </a:r>
            <a:r>
              <a:rPr b="0" i="1" lang="fr-BE" sz="1200" spc="-1" strike="noStrike">
                <a:solidFill>
                  <a:srgbClr val="000000"/>
                </a:solidFill>
                <a:latin typeface="+mn-lt"/>
                <a:ea typeface="+mn-ea"/>
              </a:rPr>
              <a:t>K</a:t>
            </a:r>
            <a:r>
              <a:rPr b="0" i="1" lang="fr-BE" sz="1200" spc="-1" strike="noStrike" baseline="30000">
                <a:solidFill>
                  <a:srgbClr val="000000"/>
                </a:solidFill>
                <a:latin typeface="+mn-lt"/>
                <a:ea typeface="+mn-ea"/>
              </a:rPr>
              <a:t>n</a:t>
            </a:r>
            <a:r>
              <a:rPr b="0" lang="fr-BE" sz="1200" spc="-1" strike="noStrike">
                <a:solidFill>
                  <a:srgbClr val="000000"/>
                </a:solidFill>
                <a:latin typeface="+mn-lt"/>
                <a:ea typeface="+mn-ea"/>
              </a:rPr>
              <a:t>, dits « d'entrée » ou « d'analyse » ;</a:t>
            </a:r>
            <a:endParaRPr b="0" lang="fr-BE" sz="1200" spc="-1" strike="noStrike">
              <a:latin typeface="Arial"/>
            </a:endParaRPr>
          </a:p>
          <a:p>
            <a:pPr marL="216000" indent="-216000">
              <a:lnSpc>
                <a:spcPct val="100000"/>
              </a:lnSpc>
            </a:pPr>
            <a:r>
              <a:rPr b="0" lang="fr-BE" sz="1200" spc="-1" strike="noStrike">
                <a:solidFill>
                  <a:srgbClr val="000000"/>
                </a:solidFill>
                <a:latin typeface="+mn-lt"/>
                <a:ea typeface="+mn-ea"/>
              </a:rPr>
              <a:t>La matrice </a:t>
            </a:r>
            <a:r>
              <a:rPr b="0" i="1" lang="fr-BE" sz="1200" spc="-1" strike="noStrike">
                <a:solidFill>
                  <a:srgbClr val="000000"/>
                </a:solidFill>
                <a:latin typeface="+mn-lt"/>
                <a:ea typeface="+mn-ea"/>
              </a:rPr>
              <a:t>U</a:t>
            </a:r>
            <a:r>
              <a:rPr b="0" lang="fr-BE" sz="1200" spc="-1" strike="noStrike">
                <a:solidFill>
                  <a:srgbClr val="000000"/>
                </a:solidFill>
                <a:latin typeface="+mn-lt"/>
                <a:ea typeface="+mn-ea"/>
              </a:rPr>
              <a:t> contient un ensemble de vecteurs de base orthonormés de </a:t>
            </a:r>
            <a:r>
              <a:rPr b="0" i="1" lang="fr-BE" sz="1200" spc="-1" strike="noStrike">
                <a:solidFill>
                  <a:srgbClr val="000000"/>
                </a:solidFill>
                <a:latin typeface="+mn-lt"/>
                <a:ea typeface="+mn-ea"/>
              </a:rPr>
              <a:t>K</a:t>
            </a:r>
            <a:r>
              <a:rPr b="0" i="1" lang="fr-BE" sz="1200" spc="-1" strike="noStrike" baseline="30000">
                <a:solidFill>
                  <a:srgbClr val="000000"/>
                </a:solidFill>
                <a:latin typeface="+mn-lt"/>
                <a:ea typeface="+mn-ea"/>
              </a:rPr>
              <a:t>m</a:t>
            </a:r>
            <a:r>
              <a:rPr b="0" lang="fr-BE" sz="1200" spc="-1" strike="noStrike">
                <a:solidFill>
                  <a:srgbClr val="000000"/>
                </a:solidFill>
                <a:latin typeface="+mn-lt"/>
                <a:ea typeface="+mn-ea"/>
              </a:rPr>
              <a:t>, dits « de sortie » ;</a:t>
            </a:r>
            <a:endParaRPr b="0" lang="fr-BE" sz="1200" spc="-1" strike="noStrike">
              <a:latin typeface="Arial"/>
            </a:endParaRPr>
          </a:p>
          <a:p>
            <a:pPr marL="216000" indent="-216000">
              <a:lnSpc>
                <a:spcPct val="100000"/>
              </a:lnSpc>
            </a:pPr>
            <a:r>
              <a:rPr b="0" lang="fr-BE" sz="1200" spc="-1" strike="noStrike">
                <a:solidFill>
                  <a:srgbClr val="000000"/>
                </a:solidFill>
                <a:latin typeface="+mn-lt"/>
                <a:ea typeface="+mn-ea"/>
              </a:rPr>
              <a:t>La matrice Σ contient dans ses coefficients diagonaux les </a:t>
            </a:r>
            <a:r>
              <a:rPr b="0" lang="fr-BE" sz="1200" spc="-1" strike="noStrike">
                <a:solidFill>
                  <a:srgbClr val="000000"/>
                </a:solidFill>
                <a:latin typeface="+mn-lt"/>
                <a:ea typeface="+mn-ea"/>
                <a:hlinkClick r:id="rId2"/>
              </a:rPr>
              <a:t>valeurs singulières</a:t>
            </a:r>
            <a:r>
              <a:rPr b="0" lang="fr-BE" sz="1200" spc="-1" strike="noStrike">
                <a:solidFill>
                  <a:srgbClr val="000000"/>
                </a:solidFill>
                <a:latin typeface="+mn-lt"/>
                <a:ea typeface="+mn-ea"/>
              </a:rPr>
              <a:t> de la matrice </a:t>
            </a:r>
            <a:r>
              <a:rPr b="0" i="1" lang="fr-BE" sz="1200" spc="-1" strike="noStrike">
                <a:solidFill>
                  <a:srgbClr val="000000"/>
                </a:solidFill>
                <a:latin typeface="+mn-lt"/>
                <a:ea typeface="+mn-ea"/>
              </a:rPr>
              <a:t>M</a:t>
            </a:r>
            <a:r>
              <a:rPr b="0" lang="fr-BE" sz="1200" spc="-1" strike="noStrike">
                <a:solidFill>
                  <a:srgbClr val="000000"/>
                </a:solidFill>
                <a:latin typeface="+mn-lt"/>
                <a:ea typeface="+mn-ea"/>
              </a:rPr>
              <a:t>.</a:t>
            </a:r>
            <a:endParaRPr b="0" lang="fr-BE" sz="1200" spc="-1" strike="noStrike">
              <a:latin typeface="Arial"/>
            </a:endParaRPr>
          </a:p>
          <a:p>
            <a:pPr marL="216000" indent="-216000">
              <a:lnSpc>
                <a:spcPct val="100000"/>
              </a:lnSpc>
            </a:pPr>
            <a:endParaRPr b="0" lang="fr-BE" sz="1200" spc="-1" strike="noStrike">
              <a:latin typeface="Arial"/>
            </a:endParaRPr>
          </a:p>
        </p:txBody>
      </p:sp>
      <p:sp>
        <p:nvSpPr>
          <p:cNvPr id="813" name="TextShape 3"/>
          <p:cNvSpPr txBox="1"/>
          <p:nvPr/>
        </p:nvSpPr>
        <p:spPr>
          <a:xfrm>
            <a:off x="3884760" y="8685360"/>
            <a:ext cx="2971440" cy="458280"/>
          </a:xfrm>
          <a:prstGeom prst="rect">
            <a:avLst/>
          </a:prstGeom>
          <a:noFill/>
          <a:ln>
            <a:noFill/>
          </a:ln>
        </p:spPr>
        <p:txBody>
          <a:bodyPr anchor="b"/>
          <a:p>
            <a:pPr algn="r">
              <a:lnSpc>
                <a:spcPct val="100000"/>
              </a:lnSpc>
            </a:pPr>
            <a:fld id="{4F5A90DD-A8F8-482D-9FAC-FD0A59628AD1}" type="slidenum">
              <a:rPr b="0" lang="fr-BE" sz="1200" spc="-1" strike="noStrike">
                <a:latin typeface="Times New Roman"/>
              </a:rPr>
              <a:t>&lt;number&gt;</a:t>
            </a:fld>
            <a:endParaRPr b="0" lang="fr-BE"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sldImg"/>
          </p:nvPr>
        </p:nvSpPr>
        <p:spPr>
          <a:xfrm>
            <a:off x="685800" y="1143000"/>
            <a:ext cx="5486040" cy="3085920"/>
          </a:xfrm>
          <a:prstGeom prst="rect">
            <a:avLst/>
          </a:prstGeom>
        </p:spPr>
      </p:sp>
      <p:sp>
        <p:nvSpPr>
          <p:cNvPr id="81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On va garder les k colonne les plus intéressante et enlever le r-k qu’il reste ! On a donc une approximation de A qui est alors Â.</a:t>
            </a:r>
            <a:endParaRPr b="0" lang="fr-BE" sz="2000" spc="-1" strike="noStrike">
              <a:latin typeface="Arial"/>
            </a:endParaRPr>
          </a:p>
          <a:p>
            <a:pPr marL="216000" indent="-216000">
              <a:lnSpc>
                <a:spcPct val="100000"/>
              </a:lnSpc>
            </a:pPr>
            <a:r>
              <a:rPr b="0" lang="fr-BE" sz="2000" spc="-1" strike="noStrike">
                <a:latin typeface="Arial"/>
              </a:rPr>
              <a:t>K représente le nombre de topic qu’on veut garder</a:t>
            </a:r>
            <a:endParaRPr b="0" lang="fr-BE" sz="2000" spc="-1" strike="noStrike">
              <a:latin typeface="Arial"/>
            </a:endParaRPr>
          </a:p>
          <a:p>
            <a:pPr marL="216000" indent="-216000">
              <a:lnSpc>
                <a:spcPct val="100000"/>
              </a:lnSpc>
            </a:pPr>
            <a:r>
              <a:rPr b="0" lang="fr-BE" sz="2000" spc="-1" strike="noStrike">
                <a:latin typeface="Arial"/>
              </a:rPr>
              <a:t>R représente le degré de variation de la matrice A…</a:t>
            </a:r>
            <a:endParaRPr b="0" lang="fr-BE" sz="2000" spc="-1" strike="noStrike">
              <a:latin typeface="Arial"/>
            </a:endParaRPr>
          </a:p>
        </p:txBody>
      </p:sp>
      <p:sp>
        <p:nvSpPr>
          <p:cNvPr id="816" name="TextShape 3"/>
          <p:cNvSpPr txBox="1"/>
          <p:nvPr/>
        </p:nvSpPr>
        <p:spPr>
          <a:xfrm>
            <a:off x="3884760" y="8685360"/>
            <a:ext cx="2971440" cy="458280"/>
          </a:xfrm>
          <a:prstGeom prst="rect">
            <a:avLst/>
          </a:prstGeom>
          <a:noFill/>
          <a:ln>
            <a:noFill/>
          </a:ln>
        </p:spPr>
        <p:txBody>
          <a:bodyPr anchor="b"/>
          <a:p>
            <a:pPr algn="r">
              <a:lnSpc>
                <a:spcPct val="100000"/>
              </a:lnSpc>
            </a:pPr>
            <a:fld id="{FA99C57E-D86E-4162-8C2D-F8339DEF6AB0}" type="slidenum">
              <a:rPr b="0" lang="fr-BE" sz="1200" spc="-1" strike="noStrike">
                <a:latin typeface="Times New Roman"/>
              </a:rPr>
              <a:t>&lt;number&gt;</a:t>
            </a:fld>
            <a:endParaRPr b="0" lang="fr-BE"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sldImg"/>
          </p:nvPr>
        </p:nvSpPr>
        <p:spPr>
          <a:xfrm>
            <a:off x="685800" y="1143000"/>
            <a:ext cx="5486040" cy="3085920"/>
          </a:xfrm>
          <a:prstGeom prst="rect">
            <a:avLst/>
          </a:prstGeom>
        </p:spPr>
      </p:sp>
      <p:sp>
        <p:nvSpPr>
          <p:cNvPr id="818"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On fait ici une factorisation/décomposition de X en fait ! On a X, notre matrice pour laquelle les valeur de corps (K).</a:t>
            </a:r>
            <a:endParaRPr b="0" lang="fr-BE" sz="2000" spc="-1" strike="noStrike">
              <a:latin typeface="Arial"/>
            </a:endParaRPr>
          </a:p>
          <a:p>
            <a:pPr marL="216000" indent="-216000">
              <a:lnSpc>
                <a:spcPct val="100000"/>
              </a:lnSpc>
            </a:pPr>
            <a:r>
              <a:rPr b="0" lang="fr-BE" sz="1200" spc="-1" strike="noStrike">
                <a:solidFill>
                  <a:srgbClr val="000000"/>
                </a:solidFill>
                <a:latin typeface="+mn-lt"/>
                <a:ea typeface="+mn-ea"/>
              </a:rPr>
              <a:t>La matrice </a:t>
            </a:r>
            <a:r>
              <a:rPr b="0" i="1" lang="fr-BE" sz="1200" spc="-1" strike="noStrike">
                <a:solidFill>
                  <a:srgbClr val="000000"/>
                </a:solidFill>
                <a:latin typeface="+mn-lt"/>
                <a:ea typeface="+mn-ea"/>
              </a:rPr>
              <a:t>V</a:t>
            </a:r>
            <a:r>
              <a:rPr b="0" lang="fr-BE" sz="1200" spc="-1" strike="noStrike">
                <a:solidFill>
                  <a:srgbClr val="000000"/>
                </a:solidFill>
                <a:latin typeface="+mn-lt"/>
                <a:ea typeface="+mn-ea"/>
              </a:rPr>
              <a:t> contient un ensemble de vecteurs de base </a:t>
            </a:r>
            <a:r>
              <a:rPr b="0" lang="fr-BE" sz="1200" spc="-1" strike="noStrike">
                <a:solidFill>
                  <a:srgbClr val="000000"/>
                </a:solidFill>
                <a:latin typeface="+mn-lt"/>
                <a:ea typeface="+mn-ea"/>
                <a:hlinkClick r:id="rId1"/>
              </a:rPr>
              <a:t>orthonormés</a:t>
            </a:r>
            <a:r>
              <a:rPr b="0" lang="fr-BE" sz="1200" spc="-1" strike="noStrike">
                <a:solidFill>
                  <a:srgbClr val="000000"/>
                </a:solidFill>
                <a:latin typeface="+mn-lt"/>
                <a:ea typeface="+mn-ea"/>
              </a:rPr>
              <a:t> de </a:t>
            </a:r>
            <a:r>
              <a:rPr b="0" i="1" lang="fr-BE" sz="1200" spc="-1" strike="noStrike">
                <a:solidFill>
                  <a:srgbClr val="000000"/>
                </a:solidFill>
                <a:latin typeface="+mn-lt"/>
                <a:ea typeface="+mn-ea"/>
              </a:rPr>
              <a:t>K</a:t>
            </a:r>
            <a:r>
              <a:rPr b="0" i="1" lang="fr-BE" sz="1200" spc="-1" strike="noStrike" baseline="30000">
                <a:solidFill>
                  <a:srgbClr val="000000"/>
                </a:solidFill>
                <a:latin typeface="+mn-lt"/>
                <a:ea typeface="+mn-ea"/>
              </a:rPr>
              <a:t>n</a:t>
            </a:r>
            <a:r>
              <a:rPr b="0" lang="fr-BE" sz="1200" spc="-1" strike="noStrike">
                <a:solidFill>
                  <a:srgbClr val="000000"/>
                </a:solidFill>
                <a:latin typeface="+mn-lt"/>
                <a:ea typeface="+mn-ea"/>
              </a:rPr>
              <a:t>, dits « d'entrée » ou « d'analyse » ;</a:t>
            </a:r>
            <a:endParaRPr b="0" lang="fr-BE" sz="1200" spc="-1" strike="noStrike">
              <a:latin typeface="Arial"/>
            </a:endParaRPr>
          </a:p>
          <a:p>
            <a:pPr marL="216000" indent="-216000">
              <a:lnSpc>
                <a:spcPct val="100000"/>
              </a:lnSpc>
            </a:pPr>
            <a:r>
              <a:rPr b="0" lang="fr-BE" sz="1200" spc="-1" strike="noStrike">
                <a:solidFill>
                  <a:srgbClr val="000000"/>
                </a:solidFill>
                <a:latin typeface="+mn-lt"/>
                <a:ea typeface="+mn-ea"/>
              </a:rPr>
              <a:t>La matrice </a:t>
            </a:r>
            <a:r>
              <a:rPr b="0" i="1" lang="fr-BE" sz="1200" spc="-1" strike="noStrike">
                <a:solidFill>
                  <a:srgbClr val="000000"/>
                </a:solidFill>
                <a:latin typeface="+mn-lt"/>
                <a:ea typeface="+mn-ea"/>
              </a:rPr>
              <a:t>U</a:t>
            </a:r>
            <a:r>
              <a:rPr b="0" lang="fr-BE" sz="1200" spc="-1" strike="noStrike">
                <a:solidFill>
                  <a:srgbClr val="000000"/>
                </a:solidFill>
                <a:latin typeface="+mn-lt"/>
                <a:ea typeface="+mn-ea"/>
              </a:rPr>
              <a:t> contient un ensemble de vecteurs de base orthonormés de </a:t>
            </a:r>
            <a:r>
              <a:rPr b="0" i="1" lang="fr-BE" sz="1200" spc="-1" strike="noStrike">
                <a:solidFill>
                  <a:srgbClr val="000000"/>
                </a:solidFill>
                <a:latin typeface="+mn-lt"/>
                <a:ea typeface="+mn-ea"/>
              </a:rPr>
              <a:t>K</a:t>
            </a:r>
            <a:r>
              <a:rPr b="0" i="1" lang="fr-BE" sz="1200" spc="-1" strike="noStrike" baseline="30000">
                <a:solidFill>
                  <a:srgbClr val="000000"/>
                </a:solidFill>
                <a:latin typeface="+mn-lt"/>
                <a:ea typeface="+mn-ea"/>
              </a:rPr>
              <a:t>m</a:t>
            </a:r>
            <a:r>
              <a:rPr b="0" lang="fr-BE" sz="1200" spc="-1" strike="noStrike">
                <a:solidFill>
                  <a:srgbClr val="000000"/>
                </a:solidFill>
                <a:latin typeface="+mn-lt"/>
                <a:ea typeface="+mn-ea"/>
              </a:rPr>
              <a:t>, dits « de sortie » ;</a:t>
            </a:r>
            <a:endParaRPr b="0" lang="fr-BE" sz="1200" spc="-1" strike="noStrike">
              <a:latin typeface="Arial"/>
            </a:endParaRPr>
          </a:p>
          <a:p>
            <a:pPr marL="216000" indent="-216000">
              <a:lnSpc>
                <a:spcPct val="100000"/>
              </a:lnSpc>
            </a:pPr>
            <a:r>
              <a:rPr b="0" lang="fr-BE" sz="1200" spc="-1" strike="noStrike">
                <a:solidFill>
                  <a:srgbClr val="000000"/>
                </a:solidFill>
                <a:latin typeface="+mn-lt"/>
                <a:ea typeface="+mn-ea"/>
              </a:rPr>
              <a:t>La matrice Σ contient dans ses coefficients diagonaux les </a:t>
            </a:r>
            <a:r>
              <a:rPr b="0" lang="fr-BE" sz="1200" spc="-1" strike="noStrike">
                <a:solidFill>
                  <a:srgbClr val="000000"/>
                </a:solidFill>
                <a:latin typeface="+mn-lt"/>
                <a:ea typeface="+mn-ea"/>
                <a:hlinkClick r:id="rId2"/>
              </a:rPr>
              <a:t>valeurs singulières</a:t>
            </a:r>
            <a:r>
              <a:rPr b="0" lang="fr-BE" sz="1200" spc="-1" strike="noStrike">
                <a:solidFill>
                  <a:srgbClr val="000000"/>
                </a:solidFill>
                <a:latin typeface="+mn-lt"/>
                <a:ea typeface="+mn-ea"/>
              </a:rPr>
              <a:t> de la matrice </a:t>
            </a:r>
            <a:r>
              <a:rPr b="0" i="1" lang="fr-BE" sz="1200" spc="-1" strike="noStrike">
                <a:solidFill>
                  <a:srgbClr val="000000"/>
                </a:solidFill>
                <a:latin typeface="+mn-lt"/>
                <a:ea typeface="+mn-ea"/>
              </a:rPr>
              <a:t>M</a:t>
            </a:r>
            <a:r>
              <a:rPr b="0" lang="fr-BE" sz="1200" spc="-1" strike="noStrike">
                <a:solidFill>
                  <a:srgbClr val="000000"/>
                </a:solidFill>
                <a:latin typeface="+mn-lt"/>
                <a:ea typeface="+mn-ea"/>
              </a:rPr>
              <a:t>.</a:t>
            </a:r>
            <a:endParaRPr b="0" lang="fr-BE" sz="1200" spc="-1" strike="noStrike">
              <a:latin typeface="Arial"/>
            </a:endParaRPr>
          </a:p>
          <a:p>
            <a:pPr marL="216000" indent="-216000">
              <a:lnSpc>
                <a:spcPct val="100000"/>
              </a:lnSpc>
            </a:pPr>
            <a:endParaRPr b="0" lang="fr-BE" sz="1200" spc="-1" strike="noStrike">
              <a:latin typeface="Arial"/>
            </a:endParaRPr>
          </a:p>
        </p:txBody>
      </p:sp>
      <p:sp>
        <p:nvSpPr>
          <p:cNvPr id="819" name="TextShape 3"/>
          <p:cNvSpPr txBox="1"/>
          <p:nvPr/>
        </p:nvSpPr>
        <p:spPr>
          <a:xfrm>
            <a:off x="3884760" y="8685360"/>
            <a:ext cx="2971440" cy="458280"/>
          </a:xfrm>
          <a:prstGeom prst="rect">
            <a:avLst/>
          </a:prstGeom>
          <a:noFill/>
          <a:ln>
            <a:noFill/>
          </a:ln>
        </p:spPr>
        <p:txBody>
          <a:bodyPr anchor="b"/>
          <a:p>
            <a:pPr algn="r">
              <a:lnSpc>
                <a:spcPct val="100000"/>
              </a:lnSpc>
            </a:pPr>
            <a:fld id="{D0505D6E-91EC-490F-8D53-224FDCBDC7BA}" type="slidenum">
              <a:rPr b="0" lang="fr-BE" sz="1200" spc="-1" strike="noStrike">
                <a:latin typeface="Times New Roman"/>
              </a:rPr>
              <a:t>&lt;number&gt;</a:t>
            </a:fld>
            <a:endParaRPr b="0" lang="fr-BE"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sldImg"/>
          </p:nvPr>
        </p:nvSpPr>
        <p:spPr>
          <a:xfrm>
            <a:off x="685800" y="1143000"/>
            <a:ext cx="5486040" cy="3085920"/>
          </a:xfrm>
          <a:prstGeom prst="rect">
            <a:avLst/>
          </a:prstGeom>
        </p:spPr>
      </p:sp>
      <p:sp>
        <p:nvSpPr>
          <p:cNvPr id="821"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On va garder les k colonne les plus intéressante et enlever le r-k qu’il reste ! On a donc une approximation de A qui est alors Â.</a:t>
            </a:r>
            <a:endParaRPr b="0" lang="fr-BE" sz="2000" spc="-1" strike="noStrike">
              <a:latin typeface="Arial"/>
            </a:endParaRPr>
          </a:p>
          <a:p>
            <a:pPr marL="216000" indent="-216000">
              <a:lnSpc>
                <a:spcPct val="100000"/>
              </a:lnSpc>
            </a:pPr>
            <a:r>
              <a:rPr b="0" lang="fr-BE" sz="2000" spc="-1" strike="noStrike">
                <a:latin typeface="Arial"/>
              </a:rPr>
              <a:t>K représente le nombre de topic qu’on veut garder</a:t>
            </a:r>
            <a:endParaRPr b="0" lang="fr-BE" sz="2000" spc="-1" strike="noStrike">
              <a:latin typeface="Arial"/>
            </a:endParaRPr>
          </a:p>
          <a:p>
            <a:pPr marL="216000" indent="-216000">
              <a:lnSpc>
                <a:spcPct val="100000"/>
              </a:lnSpc>
            </a:pPr>
            <a:r>
              <a:rPr b="0" lang="fr-BE" sz="2000" spc="-1" strike="noStrike">
                <a:latin typeface="Arial"/>
              </a:rPr>
              <a:t>R représente le degré de variation de la matrice A…</a:t>
            </a:r>
            <a:endParaRPr b="0" lang="fr-BE" sz="2000" spc="-1" strike="noStrike">
              <a:latin typeface="Arial"/>
            </a:endParaRPr>
          </a:p>
        </p:txBody>
      </p:sp>
      <p:sp>
        <p:nvSpPr>
          <p:cNvPr id="822" name="TextShape 3"/>
          <p:cNvSpPr txBox="1"/>
          <p:nvPr/>
        </p:nvSpPr>
        <p:spPr>
          <a:xfrm>
            <a:off x="3884760" y="8685360"/>
            <a:ext cx="2971440" cy="458280"/>
          </a:xfrm>
          <a:prstGeom prst="rect">
            <a:avLst/>
          </a:prstGeom>
          <a:noFill/>
          <a:ln>
            <a:noFill/>
          </a:ln>
        </p:spPr>
        <p:txBody>
          <a:bodyPr anchor="b"/>
          <a:p>
            <a:pPr algn="r">
              <a:lnSpc>
                <a:spcPct val="100000"/>
              </a:lnSpc>
            </a:pPr>
            <a:fld id="{77382E52-76D6-4D22-AF30-5A53F465B790}" type="slidenum">
              <a:rPr b="0" lang="fr-BE" sz="1200" spc="-1" strike="noStrike">
                <a:latin typeface="Times New Roman"/>
              </a:rPr>
              <a:t>&lt;number&gt;</a:t>
            </a:fld>
            <a:endParaRPr b="0" lang="fr-BE"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sldImg"/>
          </p:nvPr>
        </p:nvSpPr>
        <p:spPr>
          <a:xfrm>
            <a:off x="685800" y="1143000"/>
            <a:ext cx="5486040" cy="3085920"/>
          </a:xfrm>
          <a:prstGeom prst="rect">
            <a:avLst/>
          </a:prstGeom>
        </p:spPr>
      </p:sp>
      <p:sp>
        <p:nvSpPr>
          <p:cNvPr id="824" name="PlaceHolder 2"/>
          <p:cNvSpPr>
            <a:spLocks noGrp="1"/>
          </p:cNvSpPr>
          <p:nvPr>
            <p:ph type="body"/>
          </p:nvPr>
        </p:nvSpPr>
        <p:spPr>
          <a:xfrm>
            <a:off x="685800" y="4400640"/>
            <a:ext cx="5486040" cy="3600000"/>
          </a:xfrm>
          <a:prstGeom prst="rect">
            <a:avLst/>
          </a:prstGeom>
        </p:spPr>
        <p:txBody>
          <a:bodyPr/>
          <a:p>
            <a:endParaRPr b="0" lang="fr-BE" sz="2000" spc="-1" strike="noStrike">
              <a:latin typeface="Arial"/>
            </a:endParaRPr>
          </a:p>
        </p:txBody>
      </p:sp>
      <p:sp>
        <p:nvSpPr>
          <p:cNvPr id="825" name="TextShape 3"/>
          <p:cNvSpPr txBox="1"/>
          <p:nvPr/>
        </p:nvSpPr>
        <p:spPr>
          <a:xfrm>
            <a:off x="3884760" y="8685360"/>
            <a:ext cx="2971440" cy="458280"/>
          </a:xfrm>
          <a:prstGeom prst="rect">
            <a:avLst/>
          </a:prstGeom>
          <a:noFill/>
          <a:ln>
            <a:noFill/>
          </a:ln>
        </p:spPr>
        <p:txBody>
          <a:bodyPr anchor="b"/>
          <a:p>
            <a:pPr algn="r">
              <a:lnSpc>
                <a:spcPct val="100000"/>
              </a:lnSpc>
            </a:pPr>
            <a:fld id="{8DFAE87D-D5B1-4413-A21F-6F566A9B0FF6}" type="slidenum">
              <a:rPr b="0" lang="fr-BE" sz="1200" spc="-1" strike="noStrike">
                <a:latin typeface="Times New Roman"/>
              </a:rPr>
              <a:t>&lt;number&gt;</a:t>
            </a:fld>
            <a:endParaRPr b="0" lang="fr-BE"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sldImg"/>
          </p:nvPr>
        </p:nvSpPr>
        <p:spPr>
          <a:xfrm>
            <a:off x="685800" y="1143000"/>
            <a:ext cx="5486040" cy="3085920"/>
          </a:xfrm>
          <a:prstGeom prst="rect">
            <a:avLst/>
          </a:prstGeom>
        </p:spPr>
      </p:sp>
      <p:sp>
        <p:nvSpPr>
          <p:cNvPr id="827" name="PlaceHolder 2"/>
          <p:cNvSpPr>
            <a:spLocks noGrp="1"/>
          </p:cNvSpPr>
          <p:nvPr>
            <p:ph type="body"/>
          </p:nvPr>
        </p:nvSpPr>
        <p:spPr>
          <a:xfrm>
            <a:off x="685800" y="4400640"/>
            <a:ext cx="5486040" cy="3600000"/>
          </a:xfrm>
          <a:prstGeom prst="rect">
            <a:avLst/>
          </a:prstGeom>
        </p:spPr>
        <p:txBody>
          <a:bodyPr/>
          <a:p>
            <a:pPr>
              <a:lnSpc>
                <a:spcPct val="100000"/>
              </a:lnSpc>
            </a:pPr>
            <a:r>
              <a:rPr b="0" lang="fr-BE" sz="2000" spc="-1" strike="noStrike">
                <a:latin typeface="Arial"/>
              </a:rPr>
              <a:t>Alors que la LSA, qui découle de l'algèbre linéaire pour réduire les matrices des occurrences avec la méthode SVD, </a:t>
            </a:r>
            <a:endParaRPr b="0" lang="fr-BE" sz="2000" spc="-1" strike="noStrike">
              <a:latin typeface="Arial"/>
            </a:endParaRPr>
          </a:p>
          <a:p>
            <a:pPr>
              <a:lnSpc>
                <a:spcPct val="100000"/>
              </a:lnSpc>
            </a:pPr>
            <a:r>
              <a:rPr b="0" lang="fr-BE" sz="2000" spc="-1" strike="noStrike">
                <a:latin typeface="Arial"/>
              </a:rPr>
              <a:t>l'approche probabiliste emploie un mélange de décompositions issues de l'analyse des classes latentes.</a:t>
            </a:r>
            <a:endParaRPr b="0" lang="fr-BE" sz="2000" spc="-1" strike="noStrike">
              <a:latin typeface="Arial"/>
            </a:endParaRPr>
          </a:p>
          <a:p>
            <a:pPr>
              <a:lnSpc>
                <a:spcPct val="100000"/>
              </a:lnSpc>
            </a:pPr>
            <a:r>
              <a:rPr b="0" lang="fr-BE" sz="2000" spc="-1" strike="noStrike">
                <a:latin typeface="Arial"/>
              </a:rPr>
              <a:t>On obtient ainsi une approche plus souple, fondée sur les statistiques.</a:t>
            </a:r>
            <a:endParaRPr b="0" lang="fr-BE" sz="2000" spc="-1" strike="noStrike">
              <a:latin typeface="Arial"/>
            </a:endParaRPr>
          </a:p>
          <a:p>
            <a:pPr>
              <a:lnSpc>
                <a:spcPct val="100000"/>
              </a:lnSpc>
            </a:pPr>
            <a:endParaRPr b="0" lang="fr-BE" sz="2000" spc="-1" strike="noStrike">
              <a:latin typeface="Arial"/>
            </a:endParaRPr>
          </a:p>
          <a:p>
            <a:pPr>
              <a:lnSpc>
                <a:spcPct val="100000"/>
              </a:lnSpc>
            </a:pPr>
            <a:endParaRPr b="0" lang="fr-BE" sz="2000" spc="-1" strike="noStrike">
              <a:latin typeface="Arial"/>
            </a:endParaRPr>
          </a:p>
          <a:p>
            <a:pPr>
              <a:lnSpc>
                <a:spcPct val="100000"/>
              </a:lnSpc>
            </a:pPr>
            <a:endParaRPr b="0" lang="fr-BE" sz="2000" spc="-1" strike="noStrike">
              <a:latin typeface="Arial"/>
            </a:endParaRPr>
          </a:p>
          <a:p>
            <a:pPr>
              <a:lnSpc>
                <a:spcPct val="100000"/>
              </a:lnSpc>
            </a:pPr>
            <a:endParaRPr b="0" lang="fr-BE" sz="2000" spc="-1" strike="noStrike">
              <a:latin typeface="Arial"/>
            </a:endParaRPr>
          </a:p>
          <a:p>
            <a:pPr>
              <a:lnSpc>
                <a:spcPct val="100000"/>
              </a:lnSpc>
            </a:pPr>
            <a:r>
              <a:rPr b="0" lang="fr-BE" sz="1200" spc="-1" strike="noStrike">
                <a:solidFill>
                  <a:srgbClr val="000000"/>
                </a:solidFill>
                <a:latin typeface="+mn-lt"/>
                <a:ea typeface="+mn-ea"/>
              </a:rPr>
              <a:t>Probabilistic topic models are </a:t>
            </a:r>
            <a:r>
              <a:rPr b="1" lang="fr-BE" sz="1200" spc="-1" strike="noStrike">
                <a:solidFill>
                  <a:srgbClr val="000000"/>
                </a:solidFill>
                <a:latin typeface="+mn-lt"/>
                <a:ea typeface="+mn-ea"/>
              </a:rPr>
              <a:t>stochastic models </a:t>
            </a:r>
            <a:r>
              <a:rPr b="0" lang="fr-BE" sz="1200" spc="-1" strike="noStrike">
                <a:solidFill>
                  <a:srgbClr val="000000"/>
                </a:solidFill>
                <a:latin typeface="+mn-lt"/>
                <a:ea typeface="+mn-ea"/>
              </a:rPr>
              <a:t>for text documents that explicitly model topics. </a:t>
            </a:r>
            <a:endParaRPr b="0" lang="fr-BE" sz="1200" spc="-1" strike="noStrike">
              <a:latin typeface="Arial"/>
            </a:endParaRPr>
          </a:p>
          <a:p>
            <a:pPr>
              <a:lnSpc>
                <a:spcPct val="100000"/>
              </a:lnSpc>
            </a:pPr>
            <a:r>
              <a:rPr b="0" lang="fr-BE" sz="1200" spc="-1" strike="noStrike">
                <a:solidFill>
                  <a:srgbClr val="000000"/>
                </a:solidFill>
                <a:latin typeface="+mn-lt"/>
                <a:ea typeface="+mn-ea"/>
              </a:rPr>
              <a:t>Furthermore, they are </a:t>
            </a:r>
            <a:r>
              <a:rPr b="1" lang="fr-BE" sz="1200" spc="-1" strike="noStrike">
                <a:solidFill>
                  <a:srgbClr val="000000"/>
                </a:solidFill>
                <a:latin typeface="+mn-lt"/>
                <a:ea typeface="+mn-ea"/>
              </a:rPr>
              <a:t>generative </a:t>
            </a:r>
            <a:endParaRPr b="0" lang="fr-BE" sz="1200" spc="-1" strike="noStrike">
              <a:latin typeface="Arial"/>
            </a:endParaRPr>
          </a:p>
          <a:p>
            <a:pPr>
              <a:lnSpc>
                <a:spcPct val="100000"/>
              </a:lnSpc>
            </a:pPr>
            <a:endParaRPr b="0" lang="fr-BE" sz="1200" spc="-1" strike="noStrike">
              <a:latin typeface="Arial"/>
            </a:endParaRPr>
          </a:p>
          <a:p>
            <a:pPr>
              <a:lnSpc>
                <a:spcPct val="100000"/>
              </a:lnSpc>
            </a:pPr>
            <a:r>
              <a:rPr b="0" lang="fr-BE" sz="1200" spc="-1" strike="noStrike">
                <a:solidFill>
                  <a:srgbClr val="000000"/>
                </a:solidFill>
                <a:latin typeface="+mn-lt"/>
                <a:ea typeface="+mn-ea"/>
              </a:rPr>
              <a:t>the models we describe in this section differ in terms of their </a:t>
            </a:r>
            <a:r>
              <a:rPr b="1" lang="fr-BE" sz="1200" spc="-1" strike="noStrike">
                <a:solidFill>
                  <a:srgbClr val="000000"/>
                </a:solidFill>
                <a:latin typeface="+mn-lt"/>
                <a:ea typeface="+mn-ea"/>
              </a:rPr>
              <a:t>complexity. </a:t>
            </a:r>
            <a:r>
              <a:rPr b="0" lang="fr-BE" sz="1200" spc="-1" strike="noStrike">
                <a:solidFill>
                  <a:srgbClr val="000000"/>
                </a:solidFill>
                <a:latin typeface="+mn-lt"/>
                <a:ea typeface="+mn-ea"/>
              </a:rPr>
              <a:t>In this section, we consider models in which the hidden topic attribute for a document is made </a:t>
            </a:r>
            <a:r>
              <a:rPr b="1" lang="fr-BE" sz="1200" spc="-1" strike="noStrike">
                <a:solidFill>
                  <a:srgbClr val="000000"/>
                </a:solidFill>
                <a:latin typeface="+mn-lt"/>
                <a:ea typeface="+mn-ea"/>
              </a:rPr>
              <a:t>explicit in the definition </a:t>
            </a:r>
            <a:r>
              <a:rPr b="0" lang="fr-BE" sz="1200" spc="-1" strike="noStrike">
                <a:solidFill>
                  <a:srgbClr val="000000"/>
                </a:solidFill>
                <a:latin typeface="+mn-lt"/>
                <a:ea typeface="+mn-ea"/>
              </a:rPr>
              <a:t>of the model. The models we discuss here feature a proper probabilistic framework, allowing access to a wide range of </a:t>
            </a:r>
            <a:r>
              <a:rPr b="1" lang="fr-BE" sz="1200" spc="-1" strike="noStrike">
                <a:solidFill>
                  <a:srgbClr val="000000"/>
                </a:solidFill>
                <a:latin typeface="+mn-lt"/>
                <a:ea typeface="+mn-ea"/>
              </a:rPr>
              <a:t>sophisticated techniques for training and inference.</a:t>
            </a:r>
            <a:endParaRPr b="0" lang="fr-BE" sz="1200" spc="-1" strike="noStrike">
              <a:latin typeface="Arial"/>
            </a:endParaRPr>
          </a:p>
          <a:p>
            <a:pPr>
              <a:lnSpc>
                <a:spcPct val="100000"/>
              </a:lnSpc>
            </a:pPr>
            <a:endParaRPr b="0" lang="fr-BE" sz="1200" spc="-1" strike="noStrike">
              <a:latin typeface="Arial"/>
            </a:endParaRPr>
          </a:p>
          <a:p>
            <a:pPr>
              <a:lnSpc>
                <a:spcPct val="100000"/>
              </a:lnSpc>
            </a:pPr>
            <a:r>
              <a:rPr b="0" lang="fr-BE" sz="1200" spc="-1" strike="noStrike">
                <a:solidFill>
                  <a:srgbClr val="000000"/>
                </a:solidFill>
                <a:latin typeface="+mn-lt"/>
                <a:ea typeface="+mn-ea"/>
              </a:rPr>
              <a:t>The topics are </a:t>
            </a:r>
            <a:r>
              <a:rPr b="1" lang="fr-BE" sz="1200" spc="-1" strike="noStrike">
                <a:solidFill>
                  <a:srgbClr val="000000"/>
                </a:solidFill>
                <a:latin typeface="+mn-lt"/>
                <a:ea typeface="+mn-ea"/>
              </a:rPr>
              <a:t>not specified </a:t>
            </a:r>
            <a:r>
              <a:rPr b="0" lang="fr-BE" sz="1200" spc="-1" strike="noStrike">
                <a:solidFill>
                  <a:srgbClr val="000000"/>
                </a:solidFill>
                <a:latin typeface="+mn-lt"/>
                <a:ea typeface="+mn-ea"/>
              </a:rPr>
              <a:t>to the models a priori, but rather the models induce topics from collections of documents. </a:t>
            </a:r>
            <a:endParaRPr b="0" lang="fr-BE" sz="1200" spc="-1" strike="noStrike">
              <a:latin typeface="Arial"/>
            </a:endParaRPr>
          </a:p>
          <a:p>
            <a:pPr>
              <a:lnSpc>
                <a:spcPct val="100000"/>
              </a:lnSpc>
            </a:pPr>
            <a:r>
              <a:rPr b="0" lang="fr-BE" sz="1200" spc="-1" strike="noStrike">
                <a:solidFill>
                  <a:srgbClr val="000000"/>
                </a:solidFill>
                <a:latin typeface="+mn-lt"/>
                <a:ea typeface="+mn-ea"/>
              </a:rPr>
              <a:t>Once training on a document collection is completed, the model can be used to solve problems involving new documents. </a:t>
            </a:r>
            <a:endParaRPr b="0" lang="fr-BE" sz="1200" spc="-1" strike="noStrike">
              <a:latin typeface="Arial"/>
            </a:endParaRPr>
          </a:p>
          <a:p>
            <a:pPr>
              <a:lnSpc>
                <a:spcPct val="100000"/>
              </a:lnSpc>
            </a:pPr>
            <a:r>
              <a:rPr b="0" lang="fr-BE" sz="1200" spc="-1" strike="noStrike">
                <a:solidFill>
                  <a:srgbClr val="000000"/>
                </a:solidFill>
                <a:latin typeface="+mn-lt"/>
                <a:ea typeface="+mn-ea"/>
              </a:rPr>
              <a:t>For example, if we are interested in classifying new documents, we can obtain a probability distribution over the topics of each new document using the procedure of statistical inference.</a:t>
            </a:r>
            <a:endParaRPr b="0" lang="fr-BE" sz="1200" spc="-1" strike="noStrike">
              <a:latin typeface="Arial"/>
            </a:endParaRPr>
          </a:p>
          <a:p>
            <a:pPr>
              <a:lnSpc>
                <a:spcPct val="100000"/>
              </a:lnSpc>
            </a:pPr>
            <a:endParaRPr b="0" lang="fr-BE" sz="1200" spc="-1" strike="noStrike">
              <a:latin typeface="Arial"/>
            </a:endParaRPr>
          </a:p>
          <a:p>
            <a:pPr>
              <a:lnSpc>
                <a:spcPct val="100000"/>
              </a:lnSpc>
            </a:pPr>
            <a:r>
              <a:rPr b="0" lang="fr-BE" sz="2000" spc="-1" strike="noStrike">
                <a:solidFill>
                  <a:srgbClr val="000000"/>
                </a:solidFill>
                <a:latin typeface="+mn-lt"/>
                <a:ea typeface="+mn-ea"/>
              </a:rPr>
              <a:t>Comparée à l'analyse sémantique latente simple, qui découle de l'algèbre linéaire pour réduire les matrices des occurrences (au moyen d'une décomposition en valeurs singulières), l'approche probabiliste emploie un mélange de décompositions issues de l'analyse des classes latentes. On obtient ainsi une approche plus souple, fondée sur les statistiques.</a:t>
            </a:r>
            <a:endParaRPr b="0" lang="fr-BE" sz="2000" spc="-1" strike="noStrike">
              <a:latin typeface="Arial"/>
            </a:endParaRPr>
          </a:p>
          <a:p>
            <a:pPr>
              <a:lnSpc>
                <a:spcPct val="100000"/>
              </a:lnSpc>
            </a:pPr>
            <a:endParaRPr b="0" lang="fr-BE" sz="2000" spc="-1" strike="noStrike">
              <a:latin typeface="Arial"/>
            </a:endParaRPr>
          </a:p>
        </p:txBody>
      </p:sp>
      <p:sp>
        <p:nvSpPr>
          <p:cNvPr id="828" name="TextShape 3"/>
          <p:cNvSpPr txBox="1"/>
          <p:nvPr/>
        </p:nvSpPr>
        <p:spPr>
          <a:xfrm>
            <a:off x="3884760" y="8685360"/>
            <a:ext cx="2971440" cy="458280"/>
          </a:xfrm>
          <a:prstGeom prst="rect">
            <a:avLst/>
          </a:prstGeom>
          <a:noFill/>
          <a:ln>
            <a:noFill/>
          </a:ln>
        </p:spPr>
        <p:txBody>
          <a:bodyPr anchor="b"/>
          <a:p>
            <a:pPr algn="r">
              <a:lnSpc>
                <a:spcPct val="100000"/>
              </a:lnSpc>
            </a:pPr>
            <a:fld id="{BE2E55B5-93D1-4329-8F11-8C21B20316C8}" type="slidenum">
              <a:rPr b="0" lang="fr-BE" sz="1200" spc="-1" strike="noStrike">
                <a:latin typeface="Times New Roman"/>
              </a:rPr>
              <a:t>&lt;number&gt;</a:t>
            </a:fld>
            <a:endParaRPr b="0" lang="fr-BE"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sldImg"/>
          </p:nvPr>
        </p:nvSpPr>
        <p:spPr>
          <a:xfrm>
            <a:off x="685800" y="1143000"/>
            <a:ext cx="5486040" cy="3085920"/>
          </a:xfrm>
          <a:prstGeom prst="rect">
            <a:avLst/>
          </a:prstGeom>
        </p:spPr>
      </p:sp>
      <p:sp>
        <p:nvSpPr>
          <p:cNvPr id="785" name="PlaceHolder 2"/>
          <p:cNvSpPr>
            <a:spLocks noGrp="1"/>
          </p:cNvSpPr>
          <p:nvPr>
            <p:ph type="body"/>
          </p:nvPr>
        </p:nvSpPr>
        <p:spPr>
          <a:xfrm>
            <a:off x="685800" y="4400640"/>
            <a:ext cx="5486040" cy="3600000"/>
          </a:xfrm>
          <a:prstGeom prst="rect">
            <a:avLst/>
          </a:prstGeom>
        </p:spPr>
        <p:txBody>
          <a:bodyPr/>
          <a:p>
            <a:endParaRPr b="0" lang="fr-BE" sz="2000" spc="-1" strike="noStrike">
              <a:latin typeface="Arial"/>
            </a:endParaRPr>
          </a:p>
        </p:txBody>
      </p:sp>
      <p:sp>
        <p:nvSpPr>
          <p:cNvPr id="786" name="TextShape 3"/>
          <p:cNvSpPr txBox="1"/>
          <p:nvPr/>
        </p:nvSpPr>
        <p:spPr>
          <a:xfrm>
            <a:off x="3884760" y="8685360"/>
            <a:ext cx="2971440" cy="458280"/>
          </a:xfrm>
          <a:prstGeom prst="rect">
            <a:avLst/>
          </a:prstGeom>
          <a:noFill/>
          <a:ln>
            <a:noFill/>
          </a:ln>
        </p:spPr>
        <p:txBody>
          <a:bodyPr anchor="b"/>
          <a:p>
            <a:pPr algn="r">
              <a:lnSpc>
                <a:spcPct val="100000"/>
              </a:lnSpc>
            </a:pPr>
            <a:fld id="{6D319F2A-1A68-48A9-B28D-3498280B588D}"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sldImg"/>
          </p:nvPr>
        </p:nvSpPr>
        <p:spPr>
          <a:xfrm>
            <a:off x="685800" y="1143000"/>
            <a:ext cx="5486040" cy="3085920"/>
          </a:xfrm>
          <a:prstGeom prst="rect">
            <a:avLst/>
          </a:prstGeom>
        </p:spPr>
      </p:sp>
      <p:sp>
        <p:nvSpPr>
          <p:cNvPr id="830"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Hypothèse qu’un texte</a:t>
            </a:r>
            <a:endParaRPr b="0" lang="fr-BE" sz="2000" spc="-1" strike="noStrike">
              <a:latin typeface="Arial"/>
            </a:endParaRPr>
          </a:p>
        </p:txBody>
      </p:sp>
      <p:sp>
        <p:nvSpPr>
          <p:cNvPr id="831" name="TextShape 3"/>
          <p:cNvSpPr txBox="1"/>
          <p:nvPr/>
        </p:nvSpPr>
        <p:spPr>
          <a:xfrm>
            <a:off x="3884760" y="8685360"/>
            <a:ext cx="2971440" cy="458280"/>
          </a:xfrm>
          <a:prstGeom prst="rect">
            <a:avLst/>
          </a:prstGeom>
          <a:noFill/>
          <a:ln>
            <a:noFill/>
          </a:ln>
        </p:spPr>
        <p:txBody>
          <a:bodyPr anchor="b"/>
          <a:p>
            <a:pPr algn="r">
              <a:lnSpc>
                <a:spcPct val="100000"/>
              </a:lnSpc>
            </a:pPr>
            <a:fld id="{D4F75E8F-209B-4680-97B9-3E0E30097028}"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sldImg"/>
          </p:nvPr>
        </p:nvSpPr>
        <p:spPr>
          <a:xfrm>
            <a:off x="685800" y="1143000"/>
            <a:ext cx="5486040" cy="3085920"/>
          </a:xfrm>
          <a:prstGeom prst="rect">
            <a:avLst/>
          </a:prstGeom>
        </p:spPr>
      </p:sp>
      <p:sp>
        <p:nvSpPr>
          <p:cNvPr id="83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1800" spc="-1" strike="noStrike">
                <a:solidFill>
                  <a:srgbClr val="000000"/>
                </a:solidFill>
                <a:latin typeface="+mn-lt"/>
                <a:ea typeface="+mn-ea"/>
              </a:rPr>
              <a:t>In this generative story, the topic is </a:t>
            </a:r>
            <a:r>
              <a:rPr b="1" lang="fr-BE" sz="1800" spc="-1" strike="noStrike">
                <a:solidFill>
                  <a:srgbClr val="000000"/>
                </a:solidFill>
                <a:latin typeface="+mn-lt"/>
                <a:ea typeface="+mn-ea"/>
              </a:rPr>
              <a:t>a “hidden” variable </a:t>
            </a:r>
            <a:r>
              <a:rPr b="0" lang="fr-BE" sz="1800" spc="-1" strike="noStrike">
                <a:solidFill>
                  <a:srgbClr val="000000"/>
                </a:solidFill>
                <a:latin typeface="+mn-lt"/>
                <a:ea typeface="+mn-ea"/>
              </a:rPr>
              <a:t>since it is not observed directly but can be </a:t>
            </a:r>
            <a:r>
              <a:rPr b="1" lang="fr-BE" sz="1800" spc="-1" strike="noStrike">
                <a:solidFill>
                  <a:srgbClr val="000000"/>
                </a:solidFill>
                <a:latin typeface="+mn-lt"/>
                <a:ea typeface="+mn-ea"/>
              </a:rPr>
              <a:t>observed indirectly through its effect on the words that are generated </a:t>
            </a:r>
            <a:endParaRPr b="0" lang="fr-BE" sz="1800" spc="-1" strike="noStrike">
              <a:latin typeface="Arial"/>
            </a:endParaRPr>
          </a:p>
          <a:p>
            <a:pPr marL="216000" indent="-216000">
              <a:lnSpc>
                <a:spcPct val="100000"/>
              </a:lnSpc>
            </a:pPr>
            <a:endParaRPr b="0" lang="fr-BE" sz="1800" spc="-1" strike="noStrike">
              <a:latin typeface="Arial"/>
            </a:endParaRPr>
          </a:p>
          <a:p>
            <a:pPr marL="216000" indent="-216000">
              <a:lnSpc>
                <a:spcPct val="100000"/>
              </a:lnSpc>
            </a:pPr>
            <a:r>
              <a:rPr b="1" lang="fr-BE" sz="1800" spc="-1" strike="noStrike">
                <a:solidFill>
                  <a:srgbClr val="000000"/>
                </a:solidFill>
                <a:latin typeface="+mn-lt"/>
                <a:ea typeface="+mn-ea"/>
              </a:rPr>
              <a:t>Le sujet est la variable caché parce qu’elle n’est pas observable directement mais nous pouvons l’observer indirectement via ses effets sur les mots qui ont été générés.</a:t>
            </a:r>
            <a:endParaRPr b="0" lang="fr-BE" sz="1800" spc="-1" strike="noStrike">
              <a:latin typeface="Arial"/>
            </a:endParaRPr>
          </a:p>
        </p:txBody>
      </p:sp>
      <p:sp>
        <p:nvSpPr>
          <p:cNvPr id="834" name="TextShape 3"/>
          <p:cNvSpPr txBox="1"/>
          <p:nvPr/>
        </p:nvSpPr>
        <p:spPr>
          <a:xfrm>
            <a:off x="3884760" y="8685360"/>
            <a:ext cx="2971440" cy="458280"/>
          </a:xfrm>
          <a:prstGeom prst="rect">
            <a:avLst/>
          </a:prstGeom>
          <a:noFill/>
          <a:ln>
            <a:noFill/>
          </a:ln>
        </p:spPr>
        <p:txBody>
          <a:bodyPr anchor="b"/>
          <a:p>
            <a:pPr algn="r">
              <a:lnSpc>
                <a:spcPct val="100000"/>
              </a:lnSpc>
            </a:pPr>
            <a:fld id="{6594414A-C538-4042-9030-5DE9B8974146}"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sldImg"/>
          </p:nvPr>
        </p:nvSpPr>
        <p:spPr>
          <a:xfrm>
            <a:off x="685800" y="1143000"/>
            <a:ext cx="5486040" cy="3085920"/>
          </a:xfrm>
          <a:prstGeom prst="rect">
            <a:avLst/>
          </a:prstGeom>
        </p:spPr>
      </p:sp>
      <p:sp>
        <p:nvSpPr>
          <p:cNvPr id="836" name="PlaceHolder 2"/>
          <p:cNvSpPr>
            <a:spLocks noGrp="1"/>
          </p:cNvSpPr>
          <p:nvPr>
            <p:ph type="body"/>
          </p:nvPr>
        </p:nvSpPr>
        <p:spPr>
          <a:xfrm>
            <a:off x="685800" y="4400640"/>
            <a:ext cx="5486040" cy="3600000"/>
          </a:xfrm>
          <a:prstGeom prst="rect">
            <a:avLst/>
          </a:prstGeom>
        </p:spPr>
        <p:txBody>
          <a:bodyPr/>
          <a:p>
            <a:pPr>
              <a:lnSpc>
                <a:spcPct val="100000"/>
              </a:lnSpc>
            </a:pPr>
            <a:r>
              <a:rPr b="0" lang="fr-BE" sz="2000" spc="-1" strike="noStrike">
                <a:latin typeface="Arial"/>
              </a:rPr>
              <a:t>Statistical inference (invert): to know which topic model is most likely to have generated the data, it infers </a:t>
            </a:r>
            <a:endParaRPr b="0" lang="fr-BE" sz="2000" spc="-1" strike="noStrike">
              <a:latin typeface="Arial"/>
            </a:endParaRPr>
          </a:p>
          <a:p>
            <a:pPr>
              <a:lnSpc>
                <a:spcPct val="100000"/>
              </a:lnSpc>
            </a:pPr>
            <a:endParaRPr b="0" lang="fr-BE" sz="2000" spc="-1" strike="noStrike">
              <a:latin typeface="Arial"/>
            </a:endParaRPr>
          </a:p>
          <a:p>
            <a:pPr>
              <a:lnSpc>
                <a:spcPct val="100000"/>
              </a:lnSpc>
            </a:pPr>
            <a:r>
              <a:rPr b="0" lang="fr-BE" sz="2000" spc="-1" strike="noStrike">
                <a:latin typeface="Arial"/>
              </a:rPr>
              <a:t>	</a:t>
            </a:r>
            <a:r>
              <a:rPr b="0" lang="fr-BE" sz="2000" spc="-1" strike="noStrike">
                <a:latin typeface="Arial"/>
              </a:rPr>
              <a:t> Probability distribution over words associated with each topic </a:t>
            </a:r>
            <a:endParaRPr b="0" lang="fr-BE" sz="2000" spc="-1" strike="noStrike">
              <a:latin typeface="Arial"/>
            </a:endParaRPr>
          </a:p>
          <a:p>
            <a:pPr>
              <a:lnSpc>
                <a:spcPct val="100000"/>
              </a:lnSpc>
            </a:pPr>
            <a:r>
              <a:rPr b="0" lang="fr-BE" sz="2000" spc="-1" strike="noStrike">
                <a:latin typeface="Arial"/>
              </a:rPr>
              <a:t>	</a:t>
            </a:r>
            <a:r>
              <a:rPr b="0" lang="fr-BE" sz="2000" spc="-1" strike="noStrike">
                <a:latin typeface="Arial"/>
              </a:rPr>
              <a:t> Distribution over topics for each document </a:t>
            </a:r>
            <a:endParaRPr b="0" lang="fr-BE" sz="2000" spc="-1" strike="noStrike">
              <a:latin typeface="Arial"/>
            </a:endParaRPr>
          </a:p>
          <a:p>
            <a:pPr>
              <a:lnSpc>
                <a:spcPct val="100000"/>
              </a:lnSpc>
            </a:pPr>
            <a:r>
              <a:rPr b="0" lang="fr-BE" sz="2000" spc="-1" strike="noStrike">
                <a:latin typeface="Arial"/>
              </a:rPr>
              <a:t>	</a:t>
            </a:r>
            <a:r>
              <a:rPr b="0" lang="fr-BE" sz="2000" spc="-1" strike="noStrike">
                <a:latin typeface="Arial"/>
              </a:rPr>
              <a:t> Topic responsible for generating each word</a:t>
            </a:r>
            <a:endParaRPr b="0" lang="fr-BE" sz="2000" spc="-1" strike="noStrike">
              <a:latin typeface="Arial"/>
            </a:endParaRPr>
          </a:p>
        </p:txBody>
      </p:sp>
      <p:sp>
        <p:nvSpPr>
          <p:cNvPr id="837" name="TextShape 3"/>
          <p:cNvSpPr txBox="1"/>
          <p:nvPr/>
        </p:nvSpPr>
        <p:spPr>
          <a:xfrm>
            <a:off x="3884760" y="8685360"/>
            <a:ext cx="2971440" cy="458280"/>
          </a:xfrm>
          <a:prstGeom prst="rect">
            <a:avLst/>
          </a:prstGeom>
          <a:noFill/>
          <a:ln>
            <a:noFill/>
          </a:ln>
        </p:spPr>
        <p:txBody>
          <a:bodyPr anchor="b"/>
          <a:p>
            <a:pPr algn="r">
              <a:lnSpc>
                <a:spcPct val="100000"/>
              </a:lnSpc>
            </a:pPr>
            <a:fld id="{451682AD-2A74-4291-90EB-1646CB2CA0F0}"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sldImg"/>
          </p:nvPr>
        </p:nvSpPr>
        <p:spPr>
          <a:xfrm>
            <a:off x="685800" y="1143000"/>
            <a:ext cx="5486040" cy="3085920"/>
          </a:xfrm>
          <a:prstGeom prst="rect">
            <a:avLst/>
          </a:prstGeom>
        </p:spPr>
      </p:sp>
      <p:sp>
        <p:nvSpPr>
          <p:cNvPr id="839" name="PlaceHolder 2"/>
          <p:cNvSpPr>
            <a:spLocks noGrp="1"/>
          </p:cNvSpPr>
          <p:nvPr>
            <p:ph type="body"/>
          </p:nvPr>
        </p:nvSpPr>
        <p:spPr>
          <a:xfrm>
            <a:off x="685800" y="4400640"/>
            <a:ext cx="5486040" cy="3600000"/>
          </a:xfrm>
          <a:prstGeom prst="rect">
            <a:avLst/>
          </a:prstGeom>
        </p:spPr>
        <p:txBody>
          <a:bodyPr/>
          <a:p>
            <a:pPr>
              <a:lnSpc>
                <a:spcPct val="100000"/>
              </a:lnSpc>
            </a:pPr>
            <a:r>
              <a:rPr b="0" lang="fr-BE" sz="2000" spc="-1" strike="noStrike">
                <a:latin typeface="Arial"/>
              </a:rPr>
              <a:t>Generative models: generating a document </a:t>
            </a:r>
            <a:endParaRPr b="0" lang="fr-BE" sz="2000" spc="-1" strike="noStrike">
              <a:latin typeface="Arial"/>
            </a:endParaRPr>
          </a:p>
          <a:p>
            <a:pPr>
              <a:lnSpc>
                <a:spcPct val="100000"/>
              </a:lnSpc>
            </a:pPr>
            <a:endParaRPr b="0" lang="fr-BE" sz="2000" spc="-1" strike="noStrike">
              <a:latin typeface="Arial"/>
            </a:endParaRPr>
          </a:p>
          <a:p>
            <a:pPr>
              <a:lnSpc>
                <a:spcPct val="100000"/>
              </a:lnSpc>
            </a:pPr>
            <a:r>
              <a:rPr b="0" lang="fr-BE" sz="2000" spc="-1" strike="noStrike">
                <a:latin typeface="Arial"/>
              </a:rPr>
              <a:t> Choose a distribution over topics and the document length; </a:t>
            </a:r>
            <a:endParaRPr b="0" lang="fr-BE" sz="2000" spc="-1" strike="noStrike">
              <a:latin typeface="Arial"/>
            </a:endParaRPr>
          </a:p>
          <a:p>
            <a:pPr>
              <a:lnSpc>
                <a:spcPct val="100000"/>
              </a:lnSpc>
            </a:pPr>
            <a:r>
              <a:rPr b="0" lang="fr-BE" sz="2000" spc="-1" strike="noStrike">
                <a:latin typeface="Arial"/>
              </a:rPr>
              <a:t> For each word wi, choose a topic at random according to this distribution, and choose a word from the topicword distribution. </a:t>
            </a:r>
            <a:endParaRPr b="0" lang="fr-BE" sz="2000" spc="-1" strike="noStrike">
              <a:latin typeface="Arial"/>
            </a:endParaRPr>
          </a:p>
        </p:txBody>
      </p:sp>
      <p:sp>
        <p:nvSpPr>
          <p:cNvPr id="840" name="TextShape 3"/>
          <p:cNvSpPr txBox="1"/>
          <p:nvPr/>
        </p:nvSpPr>
        <p:spPr>
          <a:xfrm>
            <a:off x="3884760" y="8685360"/>
            <a:ext cx="2971440" cy="458280"/>
          </a:xfrm>
          <a:prstGeom prst="rect">
            <a:avLst/>
          </a:prstGeom>
          <a:noFill/>
          <a:ln>
            <a:noFill/>
          </a:ln>
        </p:spPr>
        <p:txBody>
          <a:bodyPr anchor="b"/>
          <a:p>
            <a:pPr algn="r">
              <a:lnSpc>
                <a:spcPct val="100000"/>
              </a:lnSpc>
            </a:pPr>
            <a:fld id="{6610B68A-5602-4DA6-BDA3-94F133084506}"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sldImg"/>
          </p:nvPr>
        </p:nvSpPr>
        <p:spPr>
          <a:xfrm>
            <a:off x="685800" y="1143000"/>
            <a:ext cx="5486040" cy="3085920"/>
          </a:xfrm>
          <a:prstGeom prst="rect">
            <a:avLst/>
          </a:prstGeom>
        </p:spPr>
      </p:sp>
      <p:sp>
        <p:nvSpPr>
          <p:cNvPr id="842" name="PlaceHolder 2"/>
          <p:cNvSpPr>
            <a:spLocks noGrp="1"/>
          </p:cNvSpPr>
          <p:nvPr>
            <p:ph type="body"/>
          </p:nvPr>
        </p:nvSpPr>
        <p:spPr>
          <a:xfrm>
            <a:off x="685800" y="4400640"/>
            <a:ext cx="5486040" cy="3600000"/>
          </a:xfrm>
          <a:prstGeom prst="rect">
            <a:avLst/>
          </a:prstGeom>
        </p:spPr>
        <p:txBody>
          <a:bodyPr/>
          <a:p>
            <a:endParaRPr b="0" lang="fr-BE" sz="2000" spc="-1" strike="noStrike">
              <a:latin typeface="Arial"/>
            </a:endParaRPr>
          </a:p>
        </p:txBody>
      </p:sp>
      <p:sp>
        <p:nvSpPr>
          <p:cNvPr id="843" name="TextShape 3"/>
          <p:cNvSpPr txBox="1"/>
          <p:nvPr/>
        </p:nvSpPr>
        <p:spPr>
          <a:xfrm>
            <a:off x="3884760" y="8685360"/>
            <a:ext cx="2971440" cy="458280"/>
          </a:xfrm>
          <a:prstGeom prst="rect">
            <a:avLst/>
          </a:prstGeom>
          <a:noFill/>
          <a:ln>
            <a:noFill/>
          </a:ln>
        </p:spPr>
        <p:txBody>
          <a:bodyPr anchor="b"/>
          <a:p>
            <a:pPr algn="r">
              <a:lnSpc>
                <a:spcPct val="100000"/>
              </a:lnSpc>
            </a:pPr>
            <a:fld id="{C0283C8F-393C-4816-A6C9-0B472A32BBAF}"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sldImg"/>
          </p:nvPr>
        </p:nvSpPr>
        <p:spPr>
          <a:xfrm>
            <a:off x="685800" y="1143000"/>
            <a:ext cx="5486040" cy="3085920"/>
          </a:xfrm>
          <a:prstGeom prst="rect">
            <a:avLst/>
          </a:prstGeom>
        </p:spPr>
      </p:sp>
      <p:sp>
        <p:nvSpPr>
          <p:cNvPr id="84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1 sujet par document</a:t>
            </a:r>
            <a:endParaRPr b="0" lang="fr-BE" sz="2000" spc="-1" strike="noStrike">
              <a:latin typeface="Arial"/>
            </a:endParaRPr>
          </a:p>
          <a:p>
            <a:pPr marL="216000" indent="-216000">
              <a:lnSpc>
                <a:spcPct val="100000"/>
              </a:lnSpc>
            </a:pPr>
            <a:endParaRPr b="0" lang="fr-BE" sz="2000" spc="-1" strike="noStrike">
              <a:latin typeface="Arial"/>
            </a:endParaRPr>
          </a:p>
          <a:p>
            <a:pPr marL="216000" indent="-216000">
              <a:lnSpc>
                <a:spcPct val="100000"/>
              </a:lnSpc>
            </a:pPr>
            <a:r>
              <a:rPr b="0" lang="fr-BE" sz="2000" spc="-1" strike="noStrike">
                <a:latin typeface="Arial"/>
              </a:rPr>
              <a:t>Génération</a:t>
            </a:r>
            <a:endParaRPr b="0" lang="fr-BE" sz="2000" spc="-1" strike="noStrike">
              <a:latin typeface="Arial"/>
            </a:endParaRPr>
          </a:p>
        </p:txBody>
      </p:sp>
      <p:sp>
        <p:nvSpPr>
          <p:cNvPr id="846" name="TextShape 3"/>
          <p:cNvSpPr txBox="1"/>
          <p:nvPr/>
        </p:nvSpPr>
        <p:spPr>
          <a:xfrm>
            <a:off x="3884760" y="8685360"/>
            <a:ext cx="2971440" cy="458280"/>
          </a:xfrm>
          <a:prstGeom prst="rect">
            <a:avLst/>
          </a:prstGeom>
          <a:noFill/>
          <a:ln>
            <a:noFill/>
          </a:ln>
        </p:spPr>
        <p:txBody>
          <a:bodyPr anchor="b"/>
          <a:p>
            <a:pPr algn="r">
              <a:lnSpc>
                <a:spcPct val="100000"/>
              </a:lnSpc>
            </a:pPr>
            <a:fld id="{2158B840-233C-44D7-8B96-AD56454FD6B9}"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sldImg"/>
          </p:nvPr>
        </p:nvSpPr>
        <p:spPr>
          <a:xfrm>
            <a:off x="685800" y="1143000"/>
            <a:ext cx="5486040" cy="3085920"/>
          </a:xfrm>
          <a:prstGeom prst="rect">
            <a:avLst/>
          </a:prstGeom>
        </p:spPr>
      </p:sp>
      <p:sp>
        <p:nvSpPr>
          <p:cNvPr id="848"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1 sujet par document</a:t>
            </a:r>
            <a:endParaRPr b="0" lang="fr-BE" sz="2000" spc="-1" strike="noStrike">
              <a:latin typeface="Arial"/>
            </a:endParaRPr>
          </a:p>
          <a:p>
            <a:pPr marL="216000" indent="-216000">
              <a:lnSpc>
                <a:spcPct val="100000"/>
              </a:lnSpc>
            </a:pPr>
            <a:endParaRPr b="0" lang="fr-BE" sz="2000" spc="-1" strike="noStrike">
              <a:latin typeface="Arial"/>
            </a:endParaRPr>
          </a:p>
          <a:p>
            <a:pPr marL="216000" indent="-216000">
              <a:lnSpc>
                <a:spcPct val="100000"/>
              </a:lnSpc>
            </a:pPr>
            <a:r>
              <a:rPr b="0" lang="fr-BE" sz="2000" spc="-1" strike="noStrike">
                <a:latin typeface="Arial"/>
              </a:rPr>
              <a:t>Génération</a:t>
            </a:r>
            <a:endParaRPr b="0" lang="fr-BE" sz="2000" spc="-1" strike="noStrike">
              <a:latin typeface="Arial"/>
            </a:endParaRPr>
          </a:p>
        </p:txBody>
      </p:sp>
      <p:sp>
        <p:nvSpPr>
          <p:cNvPr id="849" name="TextShape 3"/>
          <p:cNvSpPr txBox="1"/>
          <p:nvPr/>
        </p:nvSpPr>
        <p:spPr>
          <a:xfrm>
            <a:off x="3884760" y="8685360"/>
            <a:ext cx="2971440" cy="458280"/>
          </a:xfrm>
          <a:prstGeom prst="rect">
            <a:avLst/>
          </a:prstGeom>
          <a:noFill/>
          <a:ln>
            <a:noFill/>
          </a:ln>
        </p:spPr>
        <p:txBody>
          <a:bodyPr anchor="b"/>
          <a:p>
            <a:pPr algn="r">
              <a:lnSpc>
                <a:spcPct val="100000"/>
              </a:lnSpc>
            </a:pPr>
            <a:fld id="{2C823F02-69F6-4564-8F7D-C88BD5F14B3C}"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685800" y="1143000"/>
            <a:ext cx="5486040" cy="3085920"/>
          </a:xfrm>
          <a:prstGeom prst="rect">
            <a:avLst/>
          </a:prstGeom>
        </p:spPr>
      </p:sp>
      <p:sp>
        <p:nvSpPr>
          <p:cNvPr id="851"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1 sujet par document</a:t>
            </a:r>
            <a:endParaRPr b="0" lang="fr-BE" sz="2000" spc="-1" strike="noStrike">
              <a:latin typeface="Arial"/>
            </a:endParaRPr>
          </a:p>
          <a:p>
            <a:pPr marL="216000" indent="-216000">
              <a:lnSpc>
                <a:spcPct val="100000"/>
              </a:lnSpc>
            </a:pPr>
            <a:endParaRPr b="0" lang="fr-BE" sz="2000" spc="-1" strike="noStrike">
              <a:latin typeface="Arial"/>
            </a:endParaRPr>
          </a:p>
          <a:p>
            <a:pPr marL="216000" indent="-216000">
              <a:lnSpc>
                <a:spcPct val="100000"/>
              </a:lnSpc>
            </a:pPr>
            <a:r>
              <a:rPr b="0" lang="fr-BE" sz="2000" spc="-1" strike="noStrike">
                <a:latin typeface="Arial"/>
              </a:rPr>
              <a:t>Génération</a:t>
            </a:r>
            <a:endParaRPr b="0" lang="fr-BE" sz="2000" spc="-1" strike="noStrike">
              <a:latin typeface="Arial"/>
            </a:endParaRPr>
          </a:p>
        </p:txBody>
      </p:sp>
      <p:sp>
        <p:nvSpPr>
          <p:cNvPr id="852" name="TextShape 3"/>
          <p:cNvSpPr txBox="1"/>
          <p:nvPr/>
        </p:nvSpPr>
        <p:spPr>
          <a:xfrm>
            <a:off x="3884760" y="8685360"/>
            <a:ext cx="2971440" cy="458280"/>
          </a:xfrm>
          <a:prstGeom prst="rect">
            <a:avLst/>
          </a:prstGeom>
          <a:noFill/>
          <a:ln>
            <a:noFill/>
          </a:ln>
        </p:spPr>
        <p:txBody>
          <a:bodyPr anchor="b"/>
          <a:p>
            <a:pPr algn="r">
              <a:lnSpc>
                <a:spcPct val="100000"/>
              </a:lnSpc>
            </a:pPr>
            <a:fld id="{4C19352A-661C-4E93-8026-E4CBF03CC1CB}"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sldImg"/>
          </p:nvPr>
        </p:nvSpPr>
        <p:spPr>
          <a:xfrm>
            <a:off x="685800" y="1143000"/>
            <a:ext cx="5486040" cy="3085920"/>
          </a:xfrm>
          <a:prstGeom prst="rect">
            <a:avLst/>
          </a:prstGeom>
        </p:spPr>
      </p:sp>
      <p:sp>
        <p:nvSpPr>
          <p:cNvPr id="854"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1 sujet par document</a:t>
            </a:r>
            <a:endParaRPr b="0" lang="fr-BE" sz="2000" spc="-1" strike="noStrike">
              <a:latin typeface="Arial"/>
            </a:endParaRPr>
          </a:p>
          <a:p>
            <a:pPr marL="216000" indent="-216000">
              <a:lnSpc>
                <a:spcPct val="100000"/>
              </a:lnSpc>
            </a:pPr>
            <a:endParaRPr b="0" lang="fr-BE" sz="2000" spc="-1" strike="noStrike">
              <a:latin typeface="Arial"/>
            </a:endParaRPr>
          </a:p>
          <a:p>
            <a:pPr marL="216000" indent="-216000">
              <a:lnSpc>
                <a:spcPct val="100000"/>
              </a:lnSpc>
            </a:pPr>
            <a:r>
              <a:rPr b="0" lang="fr-BE" sz="2000" spc="-1" strike="noStrike">
                <a:latin typeface="Arial"/>
              </a:rPr>
              <a:t>Génération</a:t>
            </a:r>
            <a:endParaRPr b="0" lang="fr-BE" sz="2000" spc="-1" strike="noStrike">
              <a:latin typeface="Arial"/>
            </a:endParaRPr>
          </a:p>
        </p:txBody>
      </p:sp>
      <p:sp>
        <p:nvSpPr>
          <p:cNvPr id="855" name="TextShape 3"/>
          <p:cNvSpPr txBox="1"/>
          <p:nvPr/>
        </p:nvSpPr>
        <p:spPr>
          <a:xfrm>
            <a:off x="3884760" y="8685360"/>
            <a:ext cx="2971440" cy="458280"/>
          </a:xfrm>
          <a:prstGeom prst="rect">
            <a:avLst/>
          </a:prstGeom>
          <a:noFill/>
          <a:ln>
            <a:noFill/>
          </a:ln>
        </p:spPr>
        <p:txBody>
          <a:bodyPr anchor="b"/>
          <a:p>
            <a:pPr algn="r">
              <a:lnSpc>
                <a:spcPct val="100000"/>
              </a:lnSpc>
            </a:pPr>
            <a:fld id="{AC13C432-8E42-46D9-89F4-AA8F7CB76350}"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sldImg"/>
          </p:nvPr>
        </p:nvSpPr>
        <p:spPr>
          <a:xfrm>
            <a:off x="685800" y="1143000"/>
            <a:ext cx="5486040" cy="3085920"/>
          </a:xfrm>
          <a:prstGeom prst="rect">
            <a:avLst/>
          </a:prstGeom>
        </p:spPr>
      </p:sp>
      <p:sp>
        <p:nvSpPr>
          <p:cNvPr id="857"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1 sujet par document</a:t>
            </a:r>
            <a:endParaRPr b="0" lang="fr-BE" sz="2000" spc="-1" strike="noStrike">
              <a:latin typeface="Arial"/>
            </a:endParaRPr>
          </a:p>
          <a:p>
            <a:pPr marL="216000" indent="-216000">
              <a:lnSpc>
                <a:spcPct val="100000"/>
              </a:lnSpc>
            </a:pPr>
            <a:endParaRPr b="0" lang="fr-BE" sz="2000" spc="-1" strike="noStrike">
              <a:latin typeface="Arial"/>
            </a:endParaRPr>
          </a:p>
          <a:p>
            <a:pPr marL="216000" indent="-216000">
              <a:lnSpc>
                <a:spcPct val="100000"/>
              </a:lnSpc>
            </a:pPr>
            <a:r>
              <a:rPr b="0" lang="fr-BE" sz="2000" spc="-1" strike="noStrike">
                <a:latin typeface="Arial"/>
              </a:rPr>
              <a:t>Génération</a:t>
            </a:r>
            <a:endParaRPr b="0" lang="fr-BE" sz="2000" spc="-1" strike="noStrike">
              <a:latin typeface="Arial"/>
            </a:endParaRPr>
          </a:p>
        </p:txBody>
      </p:sp>
      <p:sp>
        <p:nvSpPr>
          <p:cNvPr id="858" name="TextShape 3"/>
          <p:cNvSpPr txBox="1"/>
          <p:nvPr/>
        </p:nvSpPr>
        <p:spPr>
          <a:xfrm>
            <a:off x="3884760" y="8685360"/>
            <a:ext cx="2971440" cy="458280"/>
          </a:xfrm>
          <a:prstGeom prst="rect">
            <a:avLst/>
          </a:prstGeom>
          <a:noFill/>
          <a:ln>
            <a:noFill/>
          </a:ln>
        </p:spPr>
        <p:txBody>
          <a:bodyPr anchor="b"/>
          <a:p>
            <a:pPr algn="r">
              <a:lnSpc>
                <a:spcPct val="100000"/>
              </a:lnSpc>
            </a:pPr>
            <a:fld id="{EBB0AA4B-2A84-462F-BDBA-B9793D462698}"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sldImg"/>
          </p:nvPr>
        </p:nvSpPr>
        <p:spPr>
          <a:xfrm>
            <a:off x="685800" y="1143000"/>
            <a:ext cx="5486040" cy="3085920"/>
          </a:xfrm>
          <a:prstGeom prst="rect">
            <a:avLst/>
          </a:prstGeom>
        </p:spPr>
      </p:sp>
      <p:sp>
        <p:nvSpPr>
          <p:cNvPr id="860" name="PlaceHolder 2"/>
          <p:cNvSpPr>
            <a:spLocks noGrp="1"/>
          </p:cNvSpPr>
          <p:nvPr>
            <p:ph type="body"/>
          </p:nvPr>
        </p:nvSpPr>
        <p:spPr>
          <a:xfrm>
            <a:off x="685800" y="4400640"/>
            <a:ext cx="5486040" cy="3600000"/>
          </a:xfrm>
          <a:prstGeom prst="rect">
            <a:avLst/>
          </a:prstGeom>
        </p:spPr>
        <p:txBody>
          <a:bodyPr/>
          <a:p>
            <a:endParaRPr b="0" lang="fr-BE" sz="2000" spc="-1" strike="noStrike">
              <a:latin typeface="Arial"/>
            </a:endParaRPr>
          </a:p>
        </p:txBody>
      </p:sp>
      <p:sp>
        <p:nvSpPr>
          <p:cNvPr id="861" name="TextShape 3"/>
          <p:cNvSpPr txBox="1"/>
          <p:nvPr/>
        </p:nvSpPr>
        <p:spPr>
          <a:xfrm>
            <a:off x="3884760" y="8685360"/>
            <a:ext cx="2971440" cy="458280"/>
          </a:xfrm>
          <a:prstGeom prst="rect">
            <a:avLst/>
          </a:prstGeom>
          <a:noFill/>
          <a:ln>
            <a:noFill/>
          </a:ln>
        </p:spPr>
        <p:txBody>
          <a:bodyPr anchor="b"/>
          <a:p>
            <a:pPr algn="r">
              <a:lnSpc>
                <a:spcPct val="100000"/>
              </a:lnSpc>
            </a:pPr>
            <a:fld id="{D216DFB2-ADB1-4C9D-8EB5-09E2F56719EB}"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685800" y="1143000"/>
            <a:ext cx="5486040" cy="3085920"/>
          </a:xfrm>
          <a:prstGeom prst="rect">
            <a:avLst/>
          </a:prstGeom>
        </p:spPr>
      </p:sp>
      <p:sp>
        <p:nvSpPr>
          <p:cNvPr id="86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Limitations: </a:t>
            </a:r>
            <a:endParaRPr b="0" lang="fr-BE" sz="2000" spc="-1" strike="noStrike">
              <a:latin typeface="Arial"/>
            </a:endParaRPr>
          </a:p>
          <a:p>
            <a:pPr marL="216000" indent="-216000">
              <a:lnSpc>
                <a:spcPct val="100000"/>
              </a:lnSpc>
            </a:pPr>
            <a:r>
              <a:rPr b="0" lang="fr-BE" sz="2000" spc="-1" strike="noStrike">
                <a:latin typeface="Arial"/>
              </a:rPr>
              <a:t>1. a document can only contain a single topic. </a:t>
            </a:r>
            <a:endParaRPr b="0" lang="fr-BE" sz="2000" spc="-1" strike="noStrike">
              <a:latin typeface="Arial"/>
            </a:endParaRPr>
          </a:p>
          <a:p>
            <a:pPr marL="216000" indent="-216000">
              <a:lnSpc>
                <a:spcPct val="100000"/>
              </a:lnSpc>
            </a:pPr>
            <a:r>
              <a:rPr b="0" lang="fr-BE" sz="2000" spc="-1" strike="noStrike">
                <a:latin typeface="Arial"/>
              </a:rPr>
              <a:t>2. the distributions have no priors and are assumed to be learned completely from data </a:t>
            </a:r>
            <a:endParaRPr b="0" lang="fr-BE" sz="2000" spc="-1" strike="noStrike">
              <a:latin typeface="Arial"/>
            </a:endParaRPr>
          </a:p>
          <a:p>
            <a:pPr marL="216000" indent="-216000">
              <a:lnSpc>
                <a:spcPct val="100000"/>
              </a:lnSpc>
            </a:pPr>
            <a:endParaRPr b="0" lang="fr-BE" sz="2000" spc="-1" strike="noStrike">
              <a:latin typeface="Arial"/>
            </a:endParaRPr>
          </a:p>
        </p:txBody>
      </p:sp>
      <p:sp>
        <p:nvSpPr>
          <p:cNvPr id="864" name="TextShape 3"/>
          <p:cNvSpPr txBox="1"/>
          <p:nvPr/>
        </p:nvSpPr>
        <p:spPr>
          <a:xfrm>
            <a:off x="3884760" y="8685360"/>
            <a:ext cx="2971440" cy="458280"/>
          </a:xfrm>
          <a:prstGeom prst="rect">
            <a:avLst/>
          </a:prstGeom>
          <a:noFill/>
          <a:ln>
            <a:noFill/>
          </a:ln>
        </p:spPr>
        <p:txBody>
          <a:bodyPr anchor="b"/>
          <a:p>
            <a:pPr algn="r">
              <a:lnSpc>
                <a:spcPct val="100000"/>
              </a:lnSpc>
            </a:pPr>
            <a:fld id="{97592A7A-5353-45CA-9E8B-8502044A6506}"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sldImg"/>
          </p:nvPr>
        </p:nvSpPr>
        <p:spPr>
          <a:xfrm>
            <a:off x="685800" y="1143000"/>
            <a:ext cx="5486040" cy="3085920"/>
          </a:xfrm>
          <a:prstGeom prst="rect">
            <a:avLst/>
          </a:prstGeom>
        </p:spPr>
      </p:sp>
      <p:sp>
        <p:nvSpPr>
          <p:cNvPr id="866"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Probabilité conjointe</a:t>
            </a:r>
            <a:endParaRPr b="0" lang="fr-BE" sz="2000" spc="-1" strike="noStrike">
              <a:latin typeface="Arial"/>
            </a:endParaRPr>
          </a:p>
        </p:txBody>
      </p:sp>
      <p:sp>
        <p:nvSpPr>
          <p:cNvPr id="867" name="TextShape 3"/>
          <p:cNvSpPr txBox="1"/>
          <p:nvPr/>
        </p:nvSpPr>
        <p:spPr>
          <a:xfrm>
            <a:off x="3884760" y="8685360"/>
            <a:ext cx="2971440" cy="458280"/>
          </a:xfrm>
          <a:prstGeom prst="rect">
            <a:avLst/>
          </a:prstGeom>
          <a:noFill/>
          <a:ln>
            <a:noFill/>
          </a:ln>
        </p:spPr>
        <p:txBody>
          <a:bodyPr anchor="b"/>
          <a:p>
            <a:pPr algn="r">
              <a:lnSpc>
                <a:spcPct val="100000"/>
              </a:lnSpc>
            </a:pPr>
            <a:fld id="{D6E83B09-5475-470A-B410-883E776B4C2D}"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sldImg"/>
          </p:nvPr>
        </p:nvSpPr>
        <p:spPr>
          <a:xfrm>
            <a:off x="685800" y="1143000"/>
            <a:ext cx="5486040" cy="3085920"/>
          </a:xfrm>
          <a:prstGeom prst="rect">
            <a:avLst/>
          </a:prstGeom>
        </p:spPr>
      </p:sp>
      <p:sp>
        <p:nvSpPr>
          <p:cNvPr id="869" name="PlaceHolder 2"/>
          <p:cNvSpPr>
            <a:spLocks noGrp="1"/>
          </p:cNvSpPr>
          <p:nvPr>
            <p:ph type="body"/>
          </p:nvPr>
        </p:nvSpPr>
        <p:spPr>
          <a:xfrm>
            <a:off x="685800" y="4400640"/>
            <a:ext cx="5486040" cy="3600000"/>
          </a:xfrm>
          <a:prstGeom prst="rect">
            <a:avLst/>
          </a:prstGeom>
        </p:spPr>
        <p:txBody>
          <a:bodyPr/>
          <a:p>
            <a:endParaRPr b="0" lang="fr-BE" sz="2000" spc="-1" strike="noStrike">
              <a:latin typeface="Arial"/>
            </a:endParaRPr>
          </a:p>
        </p:txBody>
      </p:sp>
      <p:sp>
        <p:nvSpPr>
          <p:cNvPr id="870" name="TextShape 3"/>
          <p:cNvSpPr txBox="1"/>
          <p:nvPr/>
        </p:nvSpPr>
        <p:spPr>
          <a:xfrm>
            <a:off x="3884760" y="8685360"/>
            <a:ext cx="2971440" cy="458280"/>
          </a:xfrm>
          <a:prstGeom prst="rect">
            <a:avLst/>
          </a:prstGeom>
          <a:noFill/>
          <a:ln>
            <a:noFill/>
          </a:ln>
        </p:spPr>
        <p:txBody>
          <a:bodyPr anchor="b"/>
          <a:p>
            <a:pPr algn="r">
              <a:lnSpc>
                <a:spcPct val="100000"/>
              </a:lnSpc>
            </a:pPr>
            <a:fld id="{7B683543-1BB6-4FC1-BC9E-950A99950B58}"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sldImg"/>
          </p:nvPr>
        </p:nvSpPr>
        <p:spPr>
          <a:xfrm>
            <a:off x="685800" y="1143000"/>
            <a:ext cx="5486040" cy="3085920"/>
          </a:xfrm>
          <a:prstGeom prst="rect">
            <a:avLst/>
          </a:prstGeom>
        </p:spPr>
      </p:sp>
      <p:sp>
        <p:nvSpPr>
          <p:cNvPr id="872"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fr-BE" sz="2000" spc="-1" strike="noStrike">
                <a:latin typeface="Arial"/>
              </a:rPr>
              <a:t> The model allows multiple topics in each document, but </a:t>
            </a:r>
            <a:endParaRPr b="0" lang="fr-BE" sz="2000" spc="-1" strike="noStrike">
              <a:latin typeface="Arial"/>
            </a:endParaRPr>
          </a:p>
          <a:p>
            <a:pPr marL="216000" indent="-216000">
              <a:lnSpc>
                <a:spcPct val="100000"/>
              </a:lnSpc>
            </a:pPr>
            <a:r>
              <a:rPr b="0" lang="fr-BE" sz="2000" spc="-1" strike="noStrike">
                <a:latin typeface="Arial"/>
              </a:rPr>
              <a:t>	</a:t>
            </a:r>
            <a:r>
              <a:rPr b="0" lang="fr-BE" sz="2000" spc="-1" strike="noStrike">
                <a:latin typeface="Arial"/>
              </a:rPr>
              <a:t> the possible topic proportions have to be learned from the document collection</a:t>
            </a:r>
            <a:endParaRPr b="0" lang="fr-BE" sz="2000" spc="-1" strike="noStrike">
              <a:latin typeface="Arial"/>
            </a:endParaRPr>
          </a:p>
          <a:p>
            <a:pPr marL="216000" indent="-216000">
              <a:lnSpc>
                <a:spcPct val="100000"/>
              </a:lnSpc>
            </a:pPr>
            <a:r>
              <a:rPr b="0" lang="fr-BE" sz="2000" spc="-1" strike="noStrike">
                <a:latin typeface="Arial"/>
              </a:rPr>
              <a:t>	</a:t>
            </a:r>
            <a:r>
              <a:rPr b="0" lang="fr-BE" sz="2000" spc="-1" strike="noStrike">
                <a:latin typeface="Arial"/>
              </a:rPr>
              <a:t> pLSI does not make any assumptions about how the mixture weights θ are generated, making it difficult to test the generalizability of the model to new documents. </a:t>
            </a:r>
            <a:endParaRPr b="0" lang="fr-BE" sz="2000" spc="-1" strike="noStrike">
              <a:latin typeface="Arial"/>
            </a:endParaRPr>
          </a:p>
          <a:p>
            <a:pPr marL="216000" indent="-216000">
              <a:lnSpc>
                <a:spcPct val="100000"/>
              </a:lnSpc>
            </a:pPr>
            <a:endParaRPr b="0" lang="fr-BE" sz="2000" spc="-1" strike="noStrike">
              <a:latin typeface="Arial"/>
            </a:endParaRPr>
          </a:p>
          <a:p>
            <a:pPr marL="216000" indent="-216000">
              <a:lnSpc>
                <a:spcPct val="100000"/>
              </a:lnSpc>
            </a:pPr>
            <a:r>
              <a:rPr b="0" lang="fr-BE" sz="2000" spc="-1" strike="noStrike">
                <a:latin typeface="Arial"/>
              </a:rPr>
              <a:t> Topic distribution must be learned for each document in the collection # parameters grows with the number of documents (billion documents?).</a:t>
            </a:r>
            <a:endParaRPr b="0" lang="fr-BE" sz="2000" spc="-1" strike="noStrike">
              <a:latin typeface="Arial"/>
            </a:endParaRPr>
          </a:p>
          <a:p>
            <a:pPr marL="216000" indent="-216000">
              <a:lnSpc>
                <a:spcPct val="100000"/>
              </a:lnSpc>
            </a:pPr>
            <a:endParaRPr b="0" lang="fr-BE" sz="2000" spc="-1" strike="noStrike">
              <a:latin typeface="Arial"/>
            </a:endParaRPr>
          </a:p>
        </p:txBody>
      </p:sp>
      <p:sp>
        <p:nvSpPr>
          <p:cNvPr id="873" name="TextShape 3"/>
          <p:cNvSpPr txBox="1"/>
          <p:nvPr/>
        </p:nvSpPr>
        <p:spPr>
          <a:xfrm>
            <a:off x="3884760" y="8685360"/>
            <a:ext cx="2971440" cy="458280"/>
          </a:xfrm>
          <a:prstGeom prst="rect">
            <a:avLst/>
          </a:prstGeom>
          <a:noFill/>
          <a:ln>
            <a:noFill/>
          </a:ln>
        </p:spPr>
        <p:txBody>
          <a:bodyPr anchor="b"/>
          <a:p>
            <a:pPr algn="r">
              <a:lnSpc>
                <a:spcPct val="100000"/>
              </a:lnSpc>
            </a:pPr>
            <a:fld id="{6D9EDB3E-3107-4BB7-B718-D8576BAE5513}"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sldImg"/>
          </p:nvPr>
        </p:nvSpPr>
        <p:spPr>
          <a:xfrm>
            <a:off x="685800" y="1143000"/>
            <a:ext cx="5486040" cy="3085920"/>
          </a:xfrm>
          <a:prstGeom prst="rect">
            <a:avLst/>
          </a:prstGeom>
        </p:spPr>
      </p:sp>
      <p:sp>
        <p:nvSpPr>
          <p:cNvPr id="87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1" lang="fr-BE" sz="1200" spc="-1" strike="noStrike">
                <a:solidFill>
                  <a:srgbClr val="000000"/>
                </a:solidFill>
                <a:latin typeface="+mn-lt"/>
                <a:ea typeface="+mn-ea"/>
              </a:rPr>
              <a:t>LDA is a Bayesian version of pLSA</a:t>
            </a:r>
            <a:r>
              <a:rPr b="0" lang="fr-BE" sz="1200" spc="-1" strike="noStrike">
                <a:solidFill>
                  <a:srgbClr val="000000"/>
                </a:solidFill>
                <a:latin typeface="+mn-lt"/>
                <a:ea typeface="+mn-ea"/>
              </a:rPr>
              <a:t>. </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1" lang="fr-BE" sz="1200" spc="-1" strike="noStrike">
                <a:solidFill>
                  <a:srgbClr val="000000"/>
                </a:solidFill>
                <a:latin typeface="+mn-lt"/>
                <a:ea typeface="+mn-ea"/>
              </a:rPr>
              <a:t>Elle est vue comme la généralisation multinomiale de la </a:t>
            </a:r>
            <a:r>
              <a:rPr b="1" lang="fr-BE" sz="1200" spc="-1" strike="noStrike">
                <a:solidFill>
                  <a:srgbClr val="000000"/>
                </a:solidFill>
                <a:latin typeface="+mn-lt"/>
                <a:ea typeface="+mn-ea"/>
                <a:hlinkClick r:id="rId1"/>
              </a:rPr>
              <a:t>loi bêta</a:t>
            </a:r>
            <a:r>
              <a:rPr b="1" lang="fr-BE" sz="1200" spc="-1" strike="noStrike">
                <a:solidFill>
                  <a:srgbClr val="000000"/>
                </a:solidFill>
                <a:latin typeface="+mn-lt"/>
                <a:ea typeface="+mn-ea"/>
              </a:rPr>
              <a:t>.</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0" lang="fr-BE" sz="2000" spc="-1" strike="noStrike">
                <a:solidFill>
                  <a:srgbClr val="000000"/>
                </a:solidFill>
                <a:latin typeface="+mn-lt"/>
                <a:ea typeface="+mn-ea"/>
              </a:rPr>
              <a:t>X est un vecteur aleatoire avec elements 0≤ xi ≤ 1 et ∑xi = 1. X ∼ Dir(α)</a:t>
            </a:r>
            <a:endParaRPr b="0" lang="fr-BE" sz="2000" spc="-1" strike="noStrike">
              <a:latin typeface="Arial"/>
            </a:endParaRPr>
          </a:p>
        </p:txBody>
      </p:sp>
      <p:sp>
        <p:nvSpPr>
          <p:cNvPr id="876" name="TextShape 3"/>
          <p:cNvSpPr txBox="1"/>
          <p:nvPr/>
        </p:nvSpPr>
        <p:spPr>
          <a:xfrm>
            <a:off x="3884760" y="8685360"/>
            <a:ext cx="2971440" cy="458280"/>
          </a:xfrm>
          <a:prstGeom prst="rect">
            <a:avLst/>
          </a:prstGeom>
          <a:noFill/>
          <a:ln>
            <a:noFill/>
          </a:ln>
        </p:spPr>
        <p:txBody>
          <a:bodyPr anchor="b"/>
          <a:p>
            <a:pPr algn="r">
              <a:lnSpc>
                <a:spcPct val="100000"/>
              </a:lnSpc>
            </a:pPr>
            <a:fld id="{8F3607F8-9D9E-4A51-80AF-7689564E1726}"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sldImg"/>
          </p:nvPr>
        </p:nvSpPr>
        <p:spPr>
          <a:xfrm>
            <a:off x="685800" y="1143000"/>
            <a:ext cx="5486040" cy="3085920"/>
          </a:xfrm>
          <a:prstGeom prst="rect">
            <a:avLst/>
          </a:prstGeom>
        </p:spPr>
      </p:sp>
      <p:sp>
        <p:nvSpPr>
          <p:cNvPr id="788" name="PlaceHolder 2"/>
          <p:cNvSpPr>
            <a:spLocks noGrp="1"/>
          </p:cNvSpPr>
          <p:nvPr>
            <p:ph type="body"/>
          </p:nvPr>
        </p:nvSpPr>
        <p:spPr>
          <a:xfrm>
            <a:off x="685800" y="4400640"/>
            <a:ext cx="5486040" cy="3600000"/>
          </a:xfrm>
          <a:prstGeom prst="rect">
            <a:avLst/>
          </a:prstGeom>
        </p:spPr>
        <p:txBody>
          <a:bodyPr/>
          <a:p>
            <a:pPr>
              <a:lnSpc>
                <a:spcPct val="100000"/>
              </a:lnSpc>
            </a:pPr>
            <a:r>
              <a:rPr b="0" lang="fr-BE" sz="2000" spc="-1" strike="noStrike">
                <a:latin typeface="Arial"/>
              </a:rPr>
              <a:t>Mais si on fait du 2-Grams, on va garder quand même les colonnes avec les silples token donc notre matrice va vite exploser en terme de taille ! </a:t>
            </a:r>
            <a:endParaRPr b="0" lang="fr-BE" sz="2000" spc="-1" strike="noStrike">
              <a:latin typeface="Arial"/>
            </a:endParaRPr>
          </a:p>
          <a:p>
            <a:pPr>
              <a:lnSpc>
                <a:spcPct val="100000"/>
              </a:lnSpc>
            </a:pPr>
            <a:endParaRPr b="0" lang="fr-BE" sz="2000" spc="-1" strike="noStrike">
              <a:latin typeface="Arial"/>
            </a:endParaRPr>
          </a:p>
        </p:txBody>
      </p:sp>
      <p:sp>
        <p:nvSpPr>
          <p:cNvPr id="789" name="TextShape 3"/>
          <p:cNvSpPr txBox="1"/>
          <p:nvPr/>
        </p:nvSpPr>
        <p:spPr>
          <a:xfrm>
            <a:off x="3884760" y="8685360"/>
            <a:ext cx="2971440" cy="458280"/>
          </a:xfrm>
          <a:prstGeom prst="rect">
            <a:avLst/>
          </a:prstGeom>
          <a:noFill/>
          <a:ln>
            <a:noFill/>
          </a:ln>
        </p:spPr>
        <p:txBody>
          <a:bodyPr anchor="b"/>
          <a:p>
            <a:pPr algn="r">
              <a:lnSpc>
                <a:spcPct val="100000"/>
              </a:lnSpc>
            </a:pPr>
            <a:fld id="{0AC8C0A5-9147-4A4E-B466-CE1918F944B5}"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sldImg"/>
          </p:nvPr>
        </p:nvSpPr>
        <p:spPr>
          <a:xfrm>
            <a:off x="685800" y="1143000"/>
            <a:ext cx="5486040" cy="3085920"/>
          </a:xfrm>
          <a:prstGeom prst="rect">
            <a:avLst/>
          </a:prstGeom>
        </p:spPr>
      </p:sp>
      <p:sp>
        <p:nvSpPr>
          <p:cNvPr id="878"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1" lang="fr-BE" sz="1200" spc="-1" strike="noStrike">
                <a:solidFill>
                  <a:srgbClr val="000000"/>
                </a:solidFill>
                <a:latin typeface="+mn-lt"/>
                <a:ea typeface="+mn-ea"/>
              </a:rPr>
              <a:t>LDA is a Bayesian version of pLSA</a:t>
            </a:r>
            <a:r>
              <a:rPr b="0" lang="fr-BE" sz="1200" spc="-1" strike="noStrike">
                <a:solidFill>
                  <a:srgbClr val="000000"/>
                </a:solidFill>
                <a:latin typeface="+mn-lt"/>
                <a:ea typeface="+mn-ea"/>
              </a:rPr>
              <a:t>. </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1" lang="fr-BE" sz="1200" spc="-1" strike="noStrike">
                <a:solidFill>
                  <a:srgbClr val="000000"/>
                </a:solidFill>
                <a:latin typeface="+mn-lt"/>
                <a:ea typeface="+mn-ea"/>
              </a:rPr>
              <a:t>Elle est vue comme la généralisation multinomiale de la </a:t>
            </a:r>
            <a:r>
              <a:rPr b="1" lang="fr-BE" sz="1200" spc="-1" strike="noStrike">
                <a:solidFill>
                  <a:srgbClr val="000000"/>
                </a:solidFill>
                <a:latin typeface="+mn-lt"/>
                <a:ea typeface="+mn-ea"/>
                <a:hlinkClick r:id="rId1"/>
              </a:rPr>
              <a:t>loi bêta</a:t>
            </a:r>
            <a:r>
              <a:rPr b="1" lang="fr-BE" sz="1200" spc="-1" strike="noStrike">
                <a:solidFill>
                  <a:srgbClr val="000000"/>
                </a:solidFill>
                <a:latin typeface="+mn-lt"/>
                <a:ea typeface="+mn-ea"/>
              </a:rPr>
              <a:t>.</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0" lang="fr-BE" sz="2000" spc="-1" strike="noStrike">
                <a:solidFill>
                  <a:srgbClr val="000000"/>
                </a:solidFill>
                <a:latin typeface="+mn-lt"/>
                <a:ea typeface="+mn-ea"/>
              </a:rPr>
              <a:t>X est un vecteur aleatoire avec elements 0≤ xi ≤ 1 et ∑xi = 1. X ∼ Dir(α)</a:t>
            </a:r>
            <a:endParaRPr b="0" lang="fr-BE" sz="2000" spc="-1" strike="noStrike">
              <a:latin typeface="Arial"/>
            </a:endParaRPr>
          </a:p>
        </p:txBody>
      </p:sp>
      <p:sp>
        <p:nvSpPr>
          <p:cNvPr id="879" name="TextShape 3"/>
          <p:cNvSpPr txBox="1"/>
          <p:nvPr/>
        </p:nvSpPr>
        <p:spPr>
          <a:xfrm>
            <a:off x="3884760" y="8685360"/>
            <a:ext cx="2971440" cy="458280"/>
          </a:xfrm>
          <a:prstGeom prst="rect">
            <a:avLst/>
          </a:prstGeom>
          <a:noFill/>
          <a:ln>
            <a:noFill/>
          </a:ln>
        </p:spPr>
        <p:txBody>
          <a:bodyPr anchor="b"/>
          <a:p>
            <a:pPr algn="r">
              <a:lnSpc>
                <a:spcPct val="100000"/>
              </a:lnSpc>
            </a:pPr>
            <a:fld id="{0FAD3F3E-6360-44AD-880E-B5A21B9C5DB8}"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sldImg"/>
          </p:nvPr>
        </p:nvSpPr>
        <p:spPr>
          <a:xfrm>
            <a:off x="685800" y="1143000"/>
            <a:ext cx="5486040" cy="3085920"/>
          </a:xfrm>
          <a:prstGeom prst="rect">
            <a:avLst/>
          </a:prstGeom>
        </p:spPr>
      </p:sp>
      <p:sp>
        <p:nvSpPr>
          <p:cNvPr id="881"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1" lang="fr-BE" sz="1200" spc="-1" strike="noStrike">
                <a:solidFill>
                  <a:srgbClr val="000000"/>
                </a:solidFill>
                <a:latin typeface="+mn-lt"/>
                <a:ea typeface="+mn-ea"/>
              </a:rPr>
              <a:t>LDA is a Bayesian version of pLSA</a:t>
            </a:r>
            <a:r>
              <a:rPr b="0" lang="fr-BE" sz="1200" spc="-1" strike="noStrike">
                <a:solidFill>
                  <a:srgbClr val="000000"/>
                </a:solidFill>
                <a:latin typeface="+mn-lt"/>
                <a:ea typeface="+mn-ea"/>
              </a:rPr>
              <a:t>. </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1" lang="fr-BE" sz="1200" spc="-1" strike="noStrike">
                <a:solidFill>
                  <a:srgbClr val="000000"/>
                </a:solidFill>
                <a:latin typeface="+mn-lt"/>
                <a:ea typeface="+mn-ea"/>
              </a:rPr>
              <a:t>Elle est vue comme la généralisation multinomiale de la </a:t>
            </a:r>
            <a:r>
              <a:rPr b="1" lang="fr-BE" sz="1200" spc="-1" strike="noStrike">
                <a:solidFill>
                  <a:srgbClr val="000000"/>
                </a:solidFill>
                <a:latin typeface="+mn-lt"/>
                <a:ea typeface="+mn-ea"/>
                <a:hlinkClick r:id="rId1"/>
              </a:rPr>
              <a:t>loi bêta</a:t>
            </a:r>
            <a:r>
              <a:rPr b="1" lang="fr-BE" sz="1200" spc="-1" strike="noStrike">
                <a:solidFill>
                  <a:srgbClr val="000000"/>
                </a:solidFill>
                <a:latin typeface="+mn-lt"/>
                <a:ea typeface="+mn-ea"/>
              </a:rPr>
              <a:t>.</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0" lang="fr-BE" sz="2000" spc="-1" strike="noStrike">
                <a:solidFill>
                  <a:srgbClr val="000000"/>
                </a:solidFill>
                <a:latin typeface="+mn-lt"/>
                <a:ea typeface="+mn-ea"/>
              </a:rPr>
              <a:t>X est un vecteur aleatoire avec elements 0≤ xi ≤ 1 et ∑xi = 1. X ∼ Dir(α)</a:t>
            </a:r>
            <a:endParaRPr b="0" lang="fr-BE" sz="2000" spc="-1" strike="noStrike">
              <a:latin typeface="Arial"/>
            </a:endParaRPr>
          </a:p>
        </p:txBody>
      </p:sp>
      <p:sp>
        <p:nvSpPr>
          <p:cNvPr id="882" name="TextShape 3"/>
          <p:cNvSpPr txBox="1"/>
          <p:nvPr/>
        </p:nvSpPr>
        <p:spPr>
          <a:xfrm>
            <a:off x="3884760" y="8685360"/>
            <a:ext cx="2971440" cy="458280"/>
          </a:xfrm>
          <a:prstGeom prst="rect">
            <a:avLst/>
          </a:prstGeom>
          <a:noFill/>
          <a:ln>
            <a:noFill/>
          </a:ln>
        </p:spPr>
        <p:txBody>
          <a:bodyPr anchor="b"/>
          <a:p>
            <a:pPr algn="r">
              <a:lnSpc>
                <a:spcPct val="100000"/>
              </a:lnSpc>
            </a:pPr>
            <a:fld id="{9C65E37A-607B-48AD-9956-9EAB1F872469}"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sldImg"/>
          </p:nvPr>
        </p:nvSpPr>
        <p:spPr>
          <a:xfrm>
            <a:off x="685800" y="1143000"/>
            <a:ext cx="5486040" cy="3085920"/>
          </a:xfrm>
          <a:prstGeom prst="rect">
            <a:avLst/>
          </a:prstGeom>
        </p:spPr>
      </p:sp>
      <p:sp>
        <p:nvSpPr>
          <p:cNvPr id="884"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1" lang="fr-BE" sz="1200" spc="-1" strike="noStrike">
                <a:solidFill>
                  <a:srgbClr val="000000"/>
                </a:solidFill>
                <a:latin typeface="+mn-lt"/>
                <a:ea typeface="+mn-ea"/>
              </a:rPr>
              <a:t>LDA is a Bayesian version of pLSA</a:t>
            </a:r>
            <a:r>
              <a:rPr b="0" lang="fr-BE" sz="1200" spc="-1" strike="noStrike">
                <a:solidFill>
                  <a:srgbClr val="000000"/>
                </a:solidFill>
                <a:latin typeface="+mn-lt"/>
                <a:ea typeface="+mn-ea"/>
              </a:rPr>
              <a:t>. </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1" lang="fr-BE" sz="1200" spc="-1" strike="noStrike">
                <a:solidFill>
                  <a:srgbClr val="000000"/>
                </a:solidFill>
                <a:latin typeface="+mn-lt"/>
                <a:ea typeface="+mn-ea"/>
              </a:rPr>
              <a:t>Elle est vue comme la généralisation multinomiale de la </a:t>
            </a:r>
            <a:r>
              <a:rPr b="1" lang="fr-BE" sz="1200" spc="-1" strike="noStrike">
                <a:solidFill>
                  <a:srgbClr val="000000"/>
                </a:solidFill>
                <a:latin typeface="+mn-lt"/>
                <a:ea typeface="+mn-ea"/>
                <a:hlinkClick r:id="rId1"/>
              </a:rPr>
              <a:t>loi bêta</a:t>
            </a:r>
            <a:r>
              <a:rPr b="1" lang="fr-BE" sz="1200" spc="-1" strike="noStrike">
                <a:solidFill>
                  <a:srgbClr val="000000"/>
                </a:solidFill>
                <a:latin typeface="+mn-lt"/>
                <a:ea typeface="+mn-ea"/>
              </a:rPr>
              <a:t>.</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0" lang="fr-BE" sz="2000" spc="-1" strike="noStrike">
                <a:solidFill>
                  <a:srgbClr val="000000"/>
                </a:solidFill>
                <a:latin typeface="+mn-lt"/>
                <a:ea typeface="+mn-ea"/>
              </a:rPr>
              <a:t>X est un vecteur aleatoire avec elements 0≤ xi ≤ 1 et ∑xi = 1. X ∼ Dir(α)</a:t>
            </a:r>
            <a:endParaRPr b="0" lang="fr-BE" sz="2000" spc="-1" strike="noStrike">
              <a:latin typeface="Arial"/>
            </a:endParaRPr>
          </a:p>
        </p:txBody>
      </p:sp>
      <p:sp>
        <p:nvSpPr>
          <p:cNvPr id="885" name="TextShape 3"/>
          <p:cNvSpPr txBox="1"/>
          <p:nvPr/>
        </p:nvSpPr>
        <p:spPr>
          <a:xfrm>
            <a:off x="3884760" y="8685360"/>
            <a:ext cx="2971440" cy="458280"/>
          </a:xfrm>
          <a:prstGeom prst="rect">
            <a:avLst/>
          </a:prstGeom>
          <a:noFill/>
          <a:ln>
            <a:noFill/>
          </a:ln>
        </p:spPr>
        <p:txBody>
          <a:bodyPr anchor="b"/>
          <a:p>
            <a:pPr algn="r">
              <a:lnSpc>
                <a:spcPct val="100000"/>
              </a:lnSpc>
            </a:pPr>
            <a:fld id="{85688710-D384-4C5C-A490-74DFCD96846F}"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sldImg"/>
          </p:nvPr>
        </p:nvSpPr>
        <p:spPr>
          <a:xfrm>
            <a:off x="685800" y="1143000"/>
            <a:ext cx="5486040" cy="308592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1" lang="fr-BE" sz="1200" spc="-1" strike="noStrike">
                <a:solidFill>
                  <a:srgbClr val="000000"/>
                </a:solidFill>
                <a:latin typeface="+mn-lt"/>
                <a:ea typeface="+mn-ea"/>
              </a:rPr>
              <a:t>LDA is a Bayesian version of pLSA</a:t>
            </a:r>
            <a:r>
              <a:rPr b="0" lang="fr-BE" sz="1200" spc="-1" strike="noStrike">
                <a:solidFill>
                  <a:srgbClr val="000000"/>
                </a:solidFill>
                <a:latin typeface="+mn-lt"/>
                <a:ea typeface="+mn-ea"/>
              </a:rPr>
              <a:t>. </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1" lang="fr-BE" sz="1200" spc="-1" strike="noStrike">
                <a:solidFill>
                  <a:srgbClr val="000000"/>
                </a:solidFill>
                <a:latin typeface="+mn-lt"/>
                <a:ea typeface="+mn-ea"/>
              </a:rPr>
              <a:t>Elle est vue comme la généralisation multinomiale de la </a:t>
            </a:r>
            <a:r>
              <a:rPr b="1" lang="fr-BE" sz="1200" spc="-1" strike="noStrike">
                <a:solidFill>
                  <a:srgbClr val="000000"/>
                </a:solidFill>
                <a:latin typeface="+mn-lt"/>
                <a:ea typeface="+mn-ea"/>
                <a:hlinkClick r:id="rId1"/>
              </a:rPr>
              <a:t>loi bêta</a:t>
            </a:r>
            <a:r>
              <a:rPr b="1" lang="fr-BE" sz="1200" spc="-1" strike="noStrike">
                <a:solidFill>
                  <a:srgbClr val="000000"/>
                </a:solidFill>
                <a:latin typeface="+mn-lt"/>
                <a:ea typeface="+mn-ea"/>
              </a:rPr>
              <a:t>.</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0" lang="fr-BE" sz="2000" spc="-1" strike="noStrike">
                <a:solidFill>
                  <a:srgbClr val="000000"/>
                </a:solidFill>
                <a:latin typeface="+mn-lt"/>
                <a:ea typeface="+mn-ea"/>
              </a:rPr>
              <a:t>X est un vecteur aleatoire avec elements 0≤ xi ≤ 1 et ∑xi = 1. X ∼ Dir(α)</a:t>
            </a:r>
            <a:endParaRPr b="0" lang="fr-BE" sz="2000" spc="-1" strike="noStrike">
              <a:latin typeface="Arial"/>
            </a:endParaRPr>
          </a:p>
        </p:txBody>
      </p:sp>
      <p:sp>
        <p:nvSpPr>
          <p:cNvPr id="888" name="TextShape 3"/>
          <p:cNvSpPr txBox="1"/>
          <p:nvPr/>
        </p:nvSpPr>
        <p:spPr>
          <a:xfrm>
            <a:off x="3884760" y="8685360"/>
            <a:ext cx="2971440" cy="458280"/>
          </a:xfrm>
          <a:prstGeom prst="rect">
            <a:avLst/>
          </a:prstGeom>
          <a:noFill/>
          <a:ln>
            <a:noFill/>
          </a:ln>
        </p:spPr>
        <p:txBody>
          <a:bodyPr anchor="b"/>
          <a:p>
            <a:pPr algn="r">
              <a:lnSpc>
                <a:spcPct val="100000"/>
              </a:lnSpc>
            </a:pPr>
            <a:fld id="{4FEB3104-7160-40A8-B831-37F4E6695458}"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sldImg"/>
          </p:nvPr>
        </p:nvSpPr>
        <p:spPr>
          <a:xfrm>
            <a:off x="685800" y="1143000"/>
            <a:ext cx="5486040" cy="3085920"/>
          </a:xfrm>
          <a:prstGeom prst="rect">
            <a:avLst/>
          </a:prstGeom>
        </p:spPr>
      </p:sp>
      <p:sp>
        <p:nvSpPr>
          <p:cNvPr id="890"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1" lang="fr-BE" sz="1200" spc="-1" strike="noStrike">
                <a:solidFill>
                  <a:srgbClr val="000000"/>
                </a:solidFill>
                <a:latin typeface="+mn-lt"/>
                <a:ea typeface="+mn-ea"/>
              </a:rPr>
              <a:t>LDA is a Bayesian version of pLSA</a:t>
            </a:r>
            <a:r>
              <a:rPr b="0" lang="fr-BE" sz="1200" spc="-1" strike="noStrike">
                <a:solidFill>
                  <a:srgbClr val="000000"/>
                </a:solidFill>
                <a:latin typeface="+mn-lt"/>
                <a:ea typeface="+mn-ea"/>
              </a:rPr>
              <a:t>. </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1" lang="fr-BE" sz="1200" spc="-1" strike="noStrike">
                <a:solidFill>
                  <a:srgbClr val="000000"/>
                </a:solidFill>
                <a:latin typeface="+mn-lt"/>
                <a:ea typeface="+mn-ea"/>
              </a:rPr>
              <a:t>Elle est vue comme la généralisation multinomiale de la </a:t>
            </a:r>
            <a:r>
              <a:rPr b="1" lang="fr-BE" sz="1200" spc="-1" strike="noStrike">
                <a:solidFill>
                  <a:srgbClr val="000000"/>
                </a:solidFill>
                <a:latin typeface="+mn-lt"/>
                <a:ea typeface="+mn-ea"/>
                <a:hlinkClick r:id="rId1"/>
              </a:rPr>
              <a:t>loi bêta</a:t>
            </a:r>
            <a:r>
              <a:rPr b="1" lang="fr-BE" sz="1200" spc="-1" strike="noStrike">
                <a:solidFill>
                  <a:srgbClr val="000000"/>
                </a:solidFill>
                <a:latin typeface="+mn-lt"/>
                <a:ea typeface="+mn-ea"/>
              </a:rPr>
              <a:t>.</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0" lang="fr-BE" sz="2000" spc="-1" strike="noStrike">
                <a:solidFill>
                  <a:srgbClr val="000000"/>
                </a:solidFill>
                <a:latin typeface="+mn-lt"/>
                <a:ea typeface="+mn-ea"/>
              </a:rPr>
              <a:t>X est un vecteur aleatoire avec elements 0≤ xi ≤ 1 et ∑xi = 1. X ∼ Dir(α)</a:t>
            </a:r>
            <a:endParaRPr b="0" lang="fr-BE" sz="2000" spc="-1" strike="noStrike">
              <a:latin typeface="Arial"/>
            </a:endParaRPr>
          </a:p>
        </p:txBody>
      </p:sp>
      <p:sp>
        <p:nvSpPr>
          <p:cNvPr id="891" name="TextShape 3"/>
          <p:cNvSpPr txBox="1"/>
          <p:nvPr/>
        </p:nvSpPr>
        <p:spPr>
          <a:xfrm>
            <a:off x="3884760" y="8685360"/>
            <a:ext cx="2971440" cy="458280"/>
          </a:xfrm>
          <a:prstGeom prst="rect">
            <a:avLst/>
          </a:prstGeom>
          <a:noFill/>
          <a:ln>
            <a:noFill/>
          </a:ln>
        </p:spPr>
        <p:txBody>
          <a:bodyPr anchor="b"/>
          <a:p>
            <a:pPr algn="r">
              <a:lnSpc>
                <a:spcPct val="100000"/>
              </a:lnSpc>
            </a:pPr>
            <a:fld id="{51D040D9-727D-4A67-BFBC-B87AD223547F}"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sldImg"/>
          </p:nvPr>
        </p:nvSpPr>
        <p:spPr>
          <a:xfrm>
            <a:off x="685800" y="1143000"/>
            <a:ext cx="5486040" cy="3085920"/>
          </a:xfrm>
          <a:prstGeom prst="rect">
            <a:avLst/>
          </a:prstGeom>
        </p:spPr>
      </p:sp>
      <p:sp>
        <p:nvSpPr>
          <p:cNvPr id="89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1" lang="fr-BE" sz="1200" spc="-1" strike="noStrike">
                <a:solidFill>
                  <a:srgbClr val="000000"/>
                </a:solidFill>
                <a:latin typeface="+mn-lt"/>
                <a:ea typeface="+mn-ea"/>
              </a:rPr>
              <a:t>LDA is a Bayesian version of pLSA</a:t>
            </a:r>
            <a:r>
              <a:rPr b="0" lang="fr-BE" sz="1200" spc="-1" strike="noStrike">
                <a:solidFill>
                  <a:srgbClr val="000000"/>
                </a:solidFill>
                <a:latin typeface="+mn-lt"/>
                <a:ea typeface="+mn-ea"/>
              </a:rPr>
              <a:t>. </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1" lang="fr-BE" sz="1200" spc="-1" strike="noStrike">
                <a:solidFill>
                  <a:srgbClr val="000000"/>
                </a:solidFill>
                <a:latin typeface="+mn-lt"/>
                <a:ea typeface="+mn-ea"/>
              </a:rPr>
              <a:t>Elle est vue comme la généralisation multinomiale de la </a:t>
            </a:r>
            <a:r>
              <a:rPr b="1" lang="fr-BE" sz="1200" spc="-1" strike="noStrike">
                <a:solidFill>
                  <a:srgbClr val="000000"/>
                </a:solidFill>
                <a:latin typeface="+mn-lt"/>
                <a:ea typeface="+mn-ea"/>
                <a:hlinkClick r:id="rId1"/>
              </a:rPr>
              <a:t>loi bêta</a:t>
            </a:r>
            <a:r>
              <a:rPr b="1" lang="fr-BE" sz="1200" spc="-1" strike="noStrike">
                <a:solidFill>
                  <a:srgbClr val="000000"/>
                </a:solidFill>
                <a:latin typeface="+mn-lt"/>
                <a:ea typeface="+mn-ea"/>
              </a:rPr>
              <a:t>.</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0" lang="fr-BE" sz="2000" spc="-1" strike="noStrike">
                <a:solidFill>
                  <a:srgbClr val="000000"/>
                </a:solidFill>
                <a:latin typeface="+mn-lt"/>
                <a:ea typeface="+mn-ea"/>
              </a:rPr>
              <a:t>X est un vecteur aleatoire avec elements 0≤ xi ≤ 1 et ∑xi = 1. X ∼ Dir(α)</a:t>
            </a:r>
            <a:endParaRPr b="0" lang="fr-BE" sz="2000" spc="-1" strike="noStrike">
              <a:latin typeface="Arial"/>
            </a:endParaRPr>
          </a:p>
        </p:txBody>
      </p:sp>
      <p:sp>
        <p:nvSpPr>
          <p:cNvPr id="894" name="TextShape 3"/>
          <p:cNvSpPr txBox="1"/>
          <p:nvPr/>
        </p:nvSpPr>
        <p:spPr>
          <a:xfrm>
            <a:off x="3884760" y="8685360"/>
            <a:ext cx="2971440" cy="458280"/>
          </a:xfrm>
          <a:prstGeom prst="rect">
            <a:avLst/>
          </a:prstGeom>
          <a:noFill/>
          <a:ln>
            <a:noFill/>
          </a:ln>
        </p:spPr>
        <p:txBody>
          <a:bodyPr anchor="b"/>
          <a:p>
            <a:pPr algn="r">
              <a:lnSpc>
                <a:spcPct val="100000"/>
              </a:lnSpc>
            </a:pPr>
            <a:fld id="{089A5E73-900F-48F3-9018-EF994B440EAF}"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PlaceHolder 1"/>
          <p:cNvSpPr>
            <a:spLocks noGrp="1"/>
          </p:cNvSpPr>
          <p:nvPr>
            <p:ph type="sldImg"/>
          </p:nvPr>
        </p:nvSpPr>
        <p:spPr>
          <a:xfrm>
            <a:off x="685800" y="1143000"/>
            <a:ext cx="5486040" cy="3085920"/>
          </a:xfrm>
          <a:prstGeom prst="rect">
            <a:avLst/>
          </a:prstGeom>
        </p:spPr>
      </p:sp>
      <p:sp>
        <p:nvSpPr>
          <p:cNvPr id="896"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1" lang="fr-BE" sz="1200" spc="-1" strike="noStrike">
                <a:solidFill>
                  <a:srgbClr val="000000"/>
                </a:solidFill>
                <a:latin typeface="+mn-lt"/>
                <a:ea typeface="+mn-ea"/>
              </a:rPr>
              <a:t>LDA is a Bayesian version of pLSA</a:t>
            </a:r>
            <a:r>
              <a:rPr b="0" lang="fr-BE" sz="1200" spc="-1" strike="noStrike">
                <a:solidFill>
                  <a:srgbClr val="000000"/>
                </a:solidFill>
                <a:latin typeface="+mn-lt"/>
                <a:ea typeface="+mn-ea"/>
              </a:rPr>
              <a:t>. </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1" lang="fr-BE" sz="1200" spc="-1" strike="noStrike">
                <a:solidFill>
                  <a:srgbClr val="000000"/>
                </a:solidFill>
                <a:latin typeface="+mn-lt"/>
                <a:ea typeface="+mn-ea"/>
              </a:rPr>
              <a:t>Elle est vue comme la généralisation multinomiale de la </a:t>
            </a:r>
            <a:r>
              <a:rPr b="1" lang="fr-BE" sz="1200" spc="-1" strike="noStrike">
                <a:solidFill>
                  <a:srgbClr val="000000"/>
                </a:solidFill>
                <a:latin typeface="+mn-lt"/>
                <a:ea typeface="+mn-ea"/>
                <a:hlinkClick r:id="rId1"/>
              </a:rPr>
              <a:t>loi bêta</a:t>
            </a:r>
            <a:r>
              <a:rPr b="1" lang="fr-BE" sz="1200" spc="-1" strike="noStrike">
                <a:solidFill>
                  <a:srgbClr val="000000"/>
                </a:solidFill>
                <a:latin typeface="+mn-lt"/>
                <a:ea typeface="+mn-ea"/>
              </a:rPr>
              <a:t>.</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0" lang="fr-BE" sz="2000" spc="-1" strike="noStrike">
                <a:solidFill>
                  <a:srgbClr val="000000"/>
                </a:solidFill>
                <a:latin typeface="+mn-lt"/>
                <a:ea typeface="+mn-ea"/>
              </a:rPr>
              <a:t>X est un vecteur aleatoire avec elements 0≤ xi ≤ 1 et ∑xi = 1. X ∼ Dir(α)</a:t>
            </a:r>
            <a:endParaRPr b="0" lang="fr-BE" sz="2000" spc="-1" strike="noStrike">
              <a:latin typeface="Arial"/>
            </a:endParaRPr>
          </a:p>
        </p:txBody>
      </p:sp>
      <p:sp>
        <p:nvSpPr>
          <p:cNvPr id="897" name="TextShape 3"/>
          <p:cNvSpPr txBox="1"/>
          <p:nvPr/>
        </p:nvSpPr>
        <p:spPr>
          <a:xfrm>
            <a:off x="3884760" y="8685360"/>
            <a:ext cx="2971440" cy="458280"/>
          </a:xfrm>
          <a:prstGeom prst="rect">
            <a:avLst/>
          </a:prstGeom>
          <a:noFill/>
          <a:ln>
            <a:noFill/>
          </a:ln>
        </p:spPr>
        <p:txBody>
          <a:bodyPr anchor="b"/>
          <a:p>
            <a:pPr algn="r">
              <a:lnSpc>
                <a:spcPct val="100000"/>
              </a:lnSpc>
            </a:pPr>
            <a:fld id="{B241F91C-1911-4697-A2EF-8E6D71D7CF1C}"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sldImg"/>
          </p:nvPr>
        </p:nvSpPr>
        <p:spPr>
          <a:xfrm>
            <a:off x="685800" y="1143000"/>
            <a:ext cx="5486040" cy="308592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1" lang="fr-BE" sz="1200" spc="-1" strike="noStrike">
                <a:solidFill>
                  <a:srgbClr val="000000"/>
                </a:solidFill>
                <a:latin typeface="+mn-lt"/>
                <a:ea typeface="+mn-ea"/>
              </a:rPr>
              <a:t>LDA is a Bayesian version of pLSA</a:t>
            </a:r>
            <a:r>
              <a:rPr b="0" lang="fr-BE" sz="1200" spc="-1" strike="noStrike">
                <a:solidFill>
                  <a:srgbClr val="000000"/>
                </a:solidFill>
                <a:latin typeface="+mn-lt"/>
                <a:ea typeface="+mn-ea"/>
              </a:rPr>
              <a:t>. </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1" lang="fr-BE" sz="1200" spc="-1" strike="noStrike">
                <a:solidFill>
                  <a:srgbClr val="000000"/>
                </a:solidFill>
                <a:latin typeface="+mn-lt"/>
                <a:ea typeface="+mn-ea"/>
              </a:rPr>
              <a:t>Elle est vue comme la généralisation multinomiale de la </a:t>
            </a:r>
            <a:r>
              <a:rPr b="1" lang="fr-BE" sz="1200" spc="-1" strike="noStrike">
                <a:solidFill>
                  <a:srgbClr val="000000"/>
                </a:solidFill>
                <a:latin typeface="+mn-lt"/>
                <a:ea typeface="+mn-ea"/>
                <a:hlinkClick r:id="rId1"/>
              </a:rPr>
              <a:t>loi bêta</a:t>
            </a:r>
            <a:r>
              <a:rPr b="1" lang="fr-BE" sz="1200" spc="-1" strike="noStrike">
                <a:solidFill>
                  <a:srgbClr val="000000"/>
                </a:solidFill>
                <a:latin typeface="+mn-lt"/>
                <a:ea typeface="+mn-ea"/>
              </a:rPr>
              <a:t>.</a:t>
            </a:r>
            <a:endParaRPr b="0" lang="fr-BE" sz="1200" spc="-1" strike="noStrike">
              <a:latin typeface="Arial"/>
            </a:endParaRPr>
          </a:p>
          <a:p>
            <a:pPr marL="216000" indent="-216000">
              <a:lnSpc>
                <a:spcPct val="100000"/>
              </a:lnSpc>
            </a:pPr>
            <a:endParaRPr b="0" lang="fr-BE" sz="1200" spc="-1" strike="noStrike">
              <a:latin typeface="Arial"/>
            </a:endParaRPr>
          </a:p>
          <a:p>
            <a:pPr marL="216000" indent="-216000">
              <a:lnSpc>
                <a:spcPct val="100000"/>
              </a:lnSpc>
            </a:pPr>
            <a:r>
              <a:rPr b="0" lang="fr-BE" sz="2000" spc="-1" strike="noStrike">
                <a:solidFill>
                  <a:srgbClr val="000000"/>
                </a:solidFill>
                <a:latin typeface="+mn-lt"/>
                <a:ea typeface="+mn-ea"/>
              </a:rPr>
              <a:t>X est un vecteur aleatoire avec elements 0≤ xi ≤ 1 et ∑xi = 1. X ∼ Dir(α)</a:t>
            </a:r>
            <a:endParaRPr b="0" lang="fr-BE" sz="2000" spc="-1" strike="noStrike">
              <a:latin typeface="Arial"/>
            </a:endParaRPr>
          </a:p>
        </p:txBody>
      </p:sp>
      <p:sp>
        <p:nvSpPr>
          <p:cNvPr id="900" name="TextShape 3"/>
          <p:cNvSpPr txBox="1"/>
          <p:nvPr/>
        </p:nvSpPr>
        <p:spPr>
          <a:xfrm>
            <a:off x="3884760" y="8685360"/>
            <a:ext cx="2971440" cy="458280"/>
          </a:xfrm>
          <a:prstGeom prst="rect">
            <a:avLst/>
          </a:prstGeom>
          <a:noFill/>
          <a:ln>
            <a:noFill/>
          </a:ln>
        </p:spPr>
        <p:txBody>
          <a:bodyPr anchor="b"/>
          <a:p>
            <a:pPr algn="r">
              <a:lnSpc>
                <a:spcPct val="100000"/>
              </a:lnSpc>
            </a:pPr>
            <a:fld id="{07676A87-858D-4E5C-B0A1-055C69EB2589}"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sldImg"/>
          </p:nvPr>
        </p:nvSpPr>
        <p:spPr>
          <a:xfrm>
            <a:off x="685800" y="1143000"/>
            <a:ext cx="5486040" cy="3085920"/>
          </a:xfrm>
          <a:prstGeom prst="rect">
            <a:avLst/>
          </a:prstGeom>
        </p:spPr>
      </p:sp>
      <p:sp>
        <p:nvSpPr>
          <p:cNvPr id="791" name="PlaceHolder 2"/>
          <p:cNvSpPr>
            <a:spLocks noGrp="1"/>
          </p:cNvSpPr>
          <p:nvPr>
            <p:ph type="body"/>
          </p:nvPr>
        </p:nvSpPr>
        <p:spPr>
          <a:xfrm>
            <a:off x="685800" y="4400640"/>
            <a:ext cx="5486040" cy="3600000"/>
          </a:xfrm>
          <a:prstGeom prst="rect">
            <a:avLst/>
          </a:prstGeom>
        </p:spPr>
        <p:txBody>
          <a:bodyPr/>
          <a:p>
            <a:pPr>
              <a:lnSpc>
                <a:spcPct val="100000"/>
              </a:lnSpc>
            </a:pPr>
            <a:r>
              <a:rPr b="0" lang="fr-BE" sz="2000" spc="-1" strike="noStrike">
                <a:latin typeface="Arial"/>
              </a:rPr>
              <a:t>Si on utilise des unigrams on ne sera jamais conscient de la négation ! Avec bigrams, on peut voir le « not » précédant un adjectif ! </a:t>
            </a:r>
            <a:endParaRPr b="0" lang="fr-BE" sz="2000" spc="-1" strike="noStrike">
              <a:latin typeface="Arial"/>
            </a:endParaRPr>
          </a:p>
          <a:p>
            <a:pPr>
              <a:lnSpc>
                <a:spcPct val="100000"/>
              </a:lnSpc>
            </a:pPr>
            <a:endParaRPr b="0" lang="fr-BE" sz="2000" spc="-1" strike="noStrike">
              <a:latin typeface="Arial"/>
            </a:endParaRPr>
          </a:p>
        </p:txBody>
      </p:sp>
      <p:sp>
        <p:nvSpPr>
          <p:cNvPr id="792" name="TextShape 3"/>
          <p:cNvSpPr txBox="1"/>
          <p:nvPr/>
        </p:nvSpPr>
        <p:spPr>
          <a:xfrm>
            <a:off x="3884760" y="8685360"/>
            <a:ext cx="2971440" cy="458280"/>
          </a:xfrm>
          <a:prstGeom prst="rect">
            <a:avLst/>
          </a:prstGeom>
          <a:noFill/>
          <a:ln>
            <a:noFill/>
          </a:ln>
        </p:spPr>
        <p:txBody>
          <a:bodyPr anchor="b"/>
          <a:p>
            <a:pPr algn="r">
              <a:lnSpc>
                <a:spcPct val="100000"/>
              </a:lnSpc>
            </a:pPr>
            <a:fld id="{F5CA1B93-D6CB-4BAF-9601-1A39FA3E307B}"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sldImg"/>
          </p:nvPr>
        </p:nvSpPr>
        <p:spPr>
          <a:xfrm>
            <a:off x="685800" y="1143000"/>
            <a:ext cx="5486040" cy="3085920"/>
          </a:xfrm>
          <a:prstGeom prst="rect">
            <a:avLst/>
          </a:prstGeom>
        </p:spPr>
      </p:sp>
      <p:sp>
        <p:nvSpPr>
          <p:cNvPr id="902" name="PlaceHolder 2"/>
          <p:cNvSpPr>
            <a:spLocks noGrp="1"/>
          </p:cNvSpPr>
          <p:nvPr>
            <p:ph type="body"/>
          </p:nvPr>
        </p:nvSpPr>
        <p:spPr>
          <a:xfrm>
            <a:off x="685800" y="4400640"/>
            <a:ext cx="5486040" cy="3600000"/>
          </a:xfrm>
          <a:prstGeom prst="rect">
            <a:avLst/>
          </a:prstGeom>
        </p:spPr>
        <p:txBody>
          <a:bodyPr/>
          <a:p>
            <a:endParaRPr b="0" lang="fr-BE" sz="2000" spc="-1" strike="noStrike">
              <a:latin typeface="Arial"/>
            </a:endParaRPr>
          </a:p>
        </p:txBody>
      </p:sp>
      <p:sp>
        <p:nvSpPr>
          <p:cNvPr id="903" name="TextShape 3"/>
          <p:cNvSpPr txBox="1"/>
          <p:nvPr/>
        </p:nvSpPr>
        <p:spPr>
          <a:xfrm>
            <a:off x="3884760" y="8685360"/>
            <a:ext cx="2971440" cy="458280"/>
          </a:xfrm>
          <a:prstGeom prst="rect">
            <a:avLst/>
          </a:prstGeom>
          <a:noFill/>
          <a:ln>
            <a:noFill/>
          </a:ln>
        </p:spPr>
        <p:txBody>
          <a:bodyPr anchor="b"/>
          <a:p>
            <a:pPr algn="r">
              <a:lnSpc>
                <a:spcPct val="100000"/>
              </a:lnSpc>
            </a:pPr>
            <a:fld id="{90474972-73BF-444F-8EE3-B341CDA76D20}"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sldImg"/>
          </p:nvPr>
        </p:nvSpPr>
        <p:spPr>
          <a:xfrm>
            <a:off x="685800" y="1143000"/>
            <a:ext cx="5486040" cy="3085920"/>
          </a:xfrm>
          <a:prstGeom prst="rect">
            <a:avLst/>
          </a:prstGeom>
        </p:spPr>
      </p:sp>
      <p:sp>
        <p:nvSpPr>
          <p:cNvPr id="794" name="PlaceHolder 2"/>
          <p:cNvSpPr>
            <a:spLocks noGrp="1"/>
          </p:cNvSpPr>
          <p:nvPr>
            <p:ph type="body"/>
          </p:nvPr>
        </p:nvSpPr>
        <p:spPr>
          <a:xfrm>
            <a:off x="685800" y="4400640"/>
            <a:ext cx="5486040" cy="3600000"/>
          </a:xfrm>
          <a:prstGeom prst="rect">
            <a:avLst/>
          </a:prstGeom>
        </p:spPr>
        <p:txBody>
          <a:bodyPr/>
          <a:p>
            <a:pPr>
              <a:lnSpc>
                <a:spcPct val="100000"/>
              </a:lnSpc>
            </a:pPr>
            <a:r>
              <a:rPr b="0" lang="fr-BE" sz="2000" spc="-1" strike="noStrike">
                <a:latin typeface="Arial"/>
              </a:rPr>
              <a:t>Bigrams de la bible par King James (uniquement les bigrams qui apparaissent plus de 40 fois)</a:t>
            </a:r>
            <a:endParaRPr b="0" lang="fr-BE" sz="2000" spc="-1" strike="noStrike">
              <a:latin typeface="Arial"/>
            </a:endParaRPr>
          </a:p>
          <a:p>
            <a:pPr>
              <a:lnSpc>
                <a:spcPct val="100000"/>
              </a:lnSpc>
            </a:pPr>
            <a:endParaRPr b="0" lang="fr-BE" sz="2000" spc="-1" strike="noStrike">
              <a:latin typeface="Arial"/>
            </a:endParaRPr>
          </a:p>
        </p:txBody>
      </p:sp>
      <p:sp>
        <p:nvSpPr>
          <p:cNvPr id="795" name="TextShape 3"/>
          <p:cNvSpPr txBox="1"/>
          <p:nvPr/>
        </p:nvSpPr>
        <p:spPr>
          <a:xfrm>
            <a:off x="3884760" y="8685360"/>
            <a:ext cx="2971440" cy="458280"/>
          </a:xfrm>
          <a:prstGeom prst="rect">
            <a:avLst/>
          </a:prstGeom>
          <a:noFill/>
          <a:ln>
            <a:noFill/>
          </a:ln>
        </p:spPr>
        <p:txBody>
          <a:bodyPr anchor="b"/>
          <a:p>
            <a:pPr algn="r">
              <a:lnSpc>
                <a:spcPct val="100000"/>
              </a:lnSpc>
            </a:pPr>
            <a:fld id="{6A852BD4-CB00-4B6B-BBB2-A6C1B195489F}"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sldImg"/>
          </p:nvPr>
        </p:nvSpPr>
        <p:spPr>
          <a:xfrm>
            <a:off x="685800" y="1143000"/>
            <a:ext cx="5486040" cy="3085920"/>
          </a:xfrm>
          <a:prstGeom prst="rect">
            <a:avLst/>
          </a:prstGeom>
        </p:spPr>
      </p:sp>
      <p:sp>
        <p:nvSpPr>
          <p:cNvPr id="797" name="PlaceHolder 2"/>
          <p:cNvSpPr>
            <a:spLocks noGrp="1"/>
          </p:cNvSpPr>
          <p:nvPr>
            <p:ph type="body"/>
          </p:nvPr>
        </p:nvSpPr>
        <p:spPr>
          <a:xfrm>
            <a:off x="685800" y="4400640"/>
            <a:ext cx="5486040" cy="3600000"/>
          </a:xfrm>
          <a:prstGeom prst="rect">
            <a:avLst/>
          </a:prstGeom>
        </p:spPr>
        <p:txBody>
          <a:bodyPr/>
          <a:p>
            <a:pPr>
              <a:lnSpc>
                <a:spcPct val="100000"/>
              </a:lnSpc>
            </a:pPr>
            <a:r>
              <a:rPr b="0" lang="fr-BE" sz="2000" spc="-1" strike="noStrike">
                <a:latin typeface="Arial"/>
              </a:rPr>
              <a:t>Notre matrice peut vite être rempli à 99,99% de 0 ! </a:t>
            </a:r>
            <a:endParaRPr b="0" lang="fr-BE" sz="2000" spc="-1" strike="noStrike">
              <a:latin typeface="Arial"/>
            </a:endParaRPr>
          </a:p>
          <a:p>
            <a:pPr>
              <a:lnSpc>
                <a:spcPct val="100000"/>
              </a:lnSpc>
            </a:pPr>
            <a:endParaRPr b="0" lang="fr-BE" sz="2000" spc="-1" strike="noStrike">
              <a:latin typeface="Arial"/>
            </a:endParaRPr>
          </a:p>
        </p:txBody>
      </p:sp>
      <p:sp>
        <p:nvSpPr>
          <p:cNvPr id="798" name="TextShape 3"/>
          <p:cNvSpPr txBox="1"/>
          <p:nvPr/>
        </p:nvSpPr>
        <p:spPr>
          <a:xfrm>
            <a:off x="3884760" y="8685360"/>
            <a:ext cx="2971440" cy="458280"/>
          </a:xfrm>
          <a:prstGeom prst="rect">
            <a:avLst/>
          </a:prstGeom>
          <a:noFill/>
          <a:ln>
            <a:noFill/>
          </a:ln>
        </p:spPr>
        <p:txBody>
          <a:bodyPr anchor="b"/>
          <a:p>
            <a:pPr algn="r">
              <a:lnSpc>
                <a:spcPct val="100000"/>
              </a:lnSpc>
            </a:pPr>
            <a:fld id="{FB115F31-F732-4F99-993F-7ED54E85F4DD}"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sldImg"/>
          </p:nvPr>
        </p:nvSpPr>
        <p:spPr>
          <a:xfrm>
            <a:off x="685800" y="1143000"/>
            <a:ext cx="5486040" cy="3085920"/>
          </a:xfrm>
          <a:prstGeom prst="rect">
            <a:avLst/>
          </a:prstGeom>
        </p:spPr>
      </p:sp>
      <p:sp>
        <p:nvSpPr>
          <p:cNvPr id="800" name="PlaceHolder 2"/>
          <p:cNvSpPr>
            <a:spLocks noGrp="1"/>
          </p:cNvSpPr>
          <p:nvPr>
            <p:ph type="body"/>
          </p:nvPr>
        </p:nvSpPr>
        <p:spPr>
          <a:xfrm>
            <a:off x="685800" y="4400640"/>
            <a:ext cx="5486040" cy="3600000"/>
          </a:xfrm>
          <a:prstGeom prst="rect">
            <a:avLst/>
          </a:prstGeom>
        </p:spPr>
        <p:txBody>
          <a:bodyPr/>
          <a:p>
            <a:pPr>
              <a:lnSpc>
                <a:spcPct val="100000"/>
              </a:lnSpc>
            </a:pPr>
            <a:r>
              <a:rPr b="0" lang="fr-BE" sz="2000" spc="-1" strike="noStrike">
                <a:latin typeface="Arial"/>
              </a:rPr>
              <a:t>En gros le Vector Space Model permet de contrer l’explosion de dimensionalité via LSA et SVD ! </a:t>
            </a:r>
            <a:endParaRPr b="0" lang="fr-BE" sz="2000" spc="-1" strike="noStrike">
              <a:latin typeface="Arial"/>
            </a:endParaRPr>
          </a:p>
          <a:p>
            <a:pPr>
              <a:lnSpc>
                <a:spcPct val="100000"/>
              </a:lnSpc>
            </a:pPr>
            <a:endParaRPr b="0" lang="fr-BE" sz="2000" spc="-1" strike="noStrike">
              <a:latin typeface="Arial"/>
            </a:endParaRPr>
          </a:p>
        </p:txBody>
      </p:sp>
      <p:sp>
        <p:nvSpPr>
          <p:cNvPr id="801" name="TextShape 3"/>
          <p:cNvSpPr txBox="1"/>
          <p:nvPr/>
        </p:nvSpPr>
        <p:spPr>
          <a:xfrm>
            <a:off x="3884760" y="8685360"/>
            <a:ext cx="2971440" cy="458280"/>
          </a:xfrm>
          <a:prstGeom prst="rect">
            <a:avLst/>
          </a:prstGeom>
          <a:noFill/>
          <a:ln>
            <a:noFill/>
          </a:ln>
        </p:spPr>
        <p:txBody>
          <a:bodyPr anchor="b"/>
          <a:p>
            <a:pPr algn="r">
              <a:lnSpc>
                <a:spcPct val="100000"/>
              </a:lnSpc>
            </a:pPr>
            <a:fld id="{8DA32D3D-2165-4C83-900D-E7507CF19AB8}" type="slidenum">
              <a:rPr b="0" lang="fr-BE" sz="1200" spc="-1" strike="noStrike">
                <a:solidFill>
                  <a:srgbClr val="000000"/>
                </a:solidFill>
                <a:latin typeface="+mn-lt"/>
                <a:ea typeface="+mn-ea"/>
              </a:rPr>
              <a:t>&lt;number&gt;</a:t>
            </a:fld>
            <a:endParaRPr b="0" lang="fr-BE"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5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fr-B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fr-B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fr-B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7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7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8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9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9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9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0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fr-BE"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0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1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fr-BE"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1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1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2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2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2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2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3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3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3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3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3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13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fr-B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1097280" y="758880"/>
            <a:ext cx="10058040" cy="3565800"/>
          </a:xfrm>
          <a:prstGeom prst="rect">
            <a:avLst/>
          </a:prstGeom>
        </p:spPr>
        <p:txBody>
          <a:bodyPr anchor="b">
            <a:normAutofit/>
          </a:bodyPr>
          <a:p>
            <a:pPr>
              <a:lnSpc>
                <a:spcPct val="85000"/>
              </a:lnSpc>
            </a:pPr>
            <a:r>
              <a:rPr b="0" lang="en-US" sz="8000" spc="-49" strike="noStrike">
                <a:solidFill>
                  <a:srgbClr val="262626"/>
                </a:solidFill>
                <a:latin typeface="Calibri Light"/>
              </a:rPr>
              <a:t>Cliquez et modifiez le titre</a:t>
            </a:r>
            <a:endParaRPr b="0" lang="en-US" sz="8000" spc="-1" strike="noStrike">
              <a:solidFill>
                <a:srgbClr val="000000"/>
              </a:solidFill>
              <a:latin typeface="Calibri"/>
            </a:endParaRPr>
          </a:p>
        </p:txBody>
      </p:sp>
      <p:sp>
        <p:nvSpPr>
          <p:cNvPr id="6" name="PlaceHolder 7"/>
          <p:cNvSpPr>
            <a:spLocks noGrp="1"/>
          </p:cNvSpPr>
          <p:nvPr>
            <p:ph type="dt"/>
          </p:nvPr>
        </p:nvSpPr>
        <p:spPr>
          <a:xfrm>
            <a:off x="1097280" y="6459840"/>
            <a:ext cx="2471760" cy="364680"/>
          </a:xfrm>
          <a:prstGeom prst="rect">
            <a:avLst/>
          </a:prstGeom>
        </p:spPr>
        <p:txBody>
          <a:bodyPr anchor="ctr"/>
          <a:p>
            <a:pPr>
              <a:lnSpc>
                <a:spcPct val="100000"/>
              </a:lnSpc>
            </a:pPr>
            <a:fld id="{E38CEB38-CD19-49D3-B405-79669824552B}" type="datetime1">
              <a:rPr b="0" lang="fr-BE" sz="900" spc="-1" strike="noStrike">
                <a:solidFill>
                  <a:srgbClr val="ffffff"/>
                </a:solidFill>
                <a:latin typeface="Calibri"/>
              </a:rPr>
              <a:t>30/10/2018</a:t>
            </a:fld>
            <a:endParaRPr b="0" lang="fr-BE" sz="900" spc="-1" strike="noStrike">
              <a:latin typeface="Times New Roman"/>
            </a:endParaRPr>
          </a:p>
        </p:txBody>
      </p:sp>
      <p:sp>
        <p:nvSpPr>
          <p:cNvPr id="7" name="PlaceHolder 8"/>
          <p:cNvSpPr>
            <a:spLocks noGrp="1"/>
          </p:cNvSpPr>
          <p:nvPr>
            <p:ph type="ftr"/>
          </p:nvPr>
        </p:nvSpPr>
        <p:spPr>
          <a:xfrm>
            <a:off x="3686040" y="6459840"/>
            <a:ext cx="4822560" cy="364680"/>
          </a:xfrm>
          <a:prstGeom prst="rect">
            <a:avLst/>
          </a:prstGeom>
        </p:spPr>
        <p:txBody>
          <a:bodyPr anchor="ctr"/>
          <a:p>
            <a:endParaRPr b="0" lang="fr-BE" sz="2400" spc="-1" strike="noStrike">
              <a:latin typeface="Times New Roman"/>
            </a:endParaRPr>
          </a:p>
        </p:txBody>
      </p:sp>
      <p:sp>
        <p:nvSpPr>
          <p:cNvPr id="8" name="PlaceHolder 9"/>
          <p:cNvSpPr>
            <a:spLocks noGrp="1"/>
          </p:cNvSpPr>
          <p:nvPr>
            <p:ph type="sldNum"/>
          </p:nvPr>
        </p:nvSpPr>
        <p:spPr>
          <a:xfrm>
            <a:off x="9900360" y="6459840"/>
            <a:ext cx="1311840" cy="364680"/>
          </a:xfrm>
          <a:prstGeom prst="rect">
            <a:avLst/>
          </a:prstGeom>
        </p:spPr>
        <p:txBody>
          <a:bodyPr anchor="ctr"/>
          <a:p>
            <a:pPr algn="r">
              <a:lnSpc>
                <a:spcPct val="100000"/>
              </a:lnSpc>
            </a:pPr>
            <a:fld id="{E66A0F4F-9E41-4E46-B6DC-93FF4223CDAA}" type="slidenum">
              <a:rPr b="0" lang="fr-BE" sz="1050" spc="-1" strike="noStrike">
                <a:solidFill>
                  <a:srgbClr val="ffffff"/>
                </a:solidFill>
                <a:latin typeface="Calibri"/>
              </a:rPr>
              <a:t>&lt;number&gt;</a:t>
            </a:fld>
            <a:endParaRPr b="0" lang="fr-BE" sz="1050" spc="-1" strike="noStrike">
              <a:latin typeface="Times New Roman"/>
            </a:endParaRPr>
          </a:p>
        </p:txBody>
      </p:sp>
      <p:sp>
        <p:nvSpPr>
          <p:cNvPr id="9" name="Line 10"/>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404040"/>
                </a:solidFill>
                <a:latin typeface="Calibri"/>
              </a:rPr>
              <a:t>Click to edit the outline text format</a:t>
            </a:r>
            <a:endParaRPr b="0" lang="en-US" sz="2000" spc="-1" strike="noStrike">
              <a:solidFill>
                <a:srgbClr val="404040"/>
              </a:solidFill>
              <a:latin typeface="Calibri"/>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Calibri"/>
              </a:rPr>
              <a:t>Second Outline Level</a:t>
            </a:r>
            <a:endParaRPr b="0" lang="en-US" sz="1400" spc="-1" strike="noStrike">
              <a:solidFill>
                <a:srgbClr val="404040"/>
              </a:solidFill>
              <a:latin typeface="Calibri"/>
            </a:endParaRPr>
          </a:p>
          <a:p>
            <a:pPr lvl="2" marL="1296000" indent="-288000">
              <a:spcBef>
                <a:spcPts val="850"/>
              </a:spcBef>
              <a:buClr>
                <a:srgbClr val="000000"/>
              </a:buClr>
              <a:buSzPct val="45000"/>
              <a:buFont typeface="Wingdings" charset="2"/>
              <a:buChar char=""/>
            </a:pPr>
            <a:r>
              <a:rPr b="0" lang="en-US" sz="1400" spc="-1" strike="noStrike">
                <a:solidFill>
                  <a:srgbClr val="404040"/>
                </a:solidFill>
                <a:latin typeface="Calibri"/>
              </a:rPr>
              <a:t>Third Outline Level</a:t>
            </a:r>
            <a:endParaRPr b="0" lang="en-US" sz="1400" spc="-1" strike="noStrike">
              <a:solidFill>
                <a:srgbClr val="404040"/>
              </a:solidFill>
              <a:latin typeface="Calibri"/>
            </a:endParaRPr>
          </a:p>
          <a:p>
            <a:pPr lvl="3" marL="1728000" indent="-216000">
              <a:spcBef>
                <a:spcPts val="567"/>
              </a:spcBef>
              <a:buClr>
                <a:srgbClr val="000000"/>
              </a:buClr>
              <a:buSzPct val="75000"/>
              <a:buFont typeface="Symbol" charset="2"/>
              <a:buChar char=""/>
            </a:pPr>
            <a:r>
              <a:rPr b="0" lang="en-US" sz="1400" spc="-1" strike="noStrike">
                <a:solidFill>
                  <a:srgbClr val="404040"/>
                </a:solidFill>
                <a:latin typeface="Calibri"/>
              </a:rPr>
              <a:t>Fourth Outline Level</a:t>
            </a:r>
            <a:endParaRPr b="0" lang="en-US" sz="1400" spc="-1" strike="noStrike">
              <a:solidFill>
                <a:srgbClr val="40404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CustomShape 1" hidden="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hidden="1"/>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CustomShape 4"/>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1" name="CustomShape 5"/>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2" name="PlaceHolder 6"/>
          <p:cNvSpPr>
            <a:spLocks noGrp="1"/>
          </p:cNvSpPr>
          <p:nvPr>
            <p:ph type="dt"/>
          </p:nvPr>
        </p:nvSpPr>
        <p:spPr>
          <a:xfrm>
            <a:off x="1097280" y="6459840"/>
            <a:ext cx="2471760" cy="364680"/>
          </a:xfrm>
          <a:prstGeom prst="rect">
            <a:avLst/>
          </a:prstGeom>
        </p:spPr>
        <p:txBody>
          <a:bodyPr anchor="ctr"/>
          <a:p>
            <a:pPr>
              <a:lnSpc>
                <a:spcPct val="100000"/>
              </a:lnSpc>
            </a:pPr>
            <a:fld id="{6E92C601-C3B6-4ECC-8EF9-0CC8F47D4FF3}" type="datetime1">
              <a:rPr b="0" lang="fr-BE" sz="900" spc="-1" strike="noStrike">
                <a:solidFill>
                  <a:srgbClr val="ffffff"/>
                </a:solidFill>
                <a:latin typeface="Calibri"/>
              </a:rPr>
              <a:t>30/10/2018</a:t>
            </a:fld>
            <a:endParaRPr b="0" lang="fr-BE" sz="900" spc="-1" strike="noStrike">
              <a:latin typeface="Times New Roman"/>
            </a:endParaRPr>
          </a:p>
        </p:txBody>
      </p:sp>
      <p:sp>
        <p:nvSpPr>
          <p:cNvPr id="53" name="PlaceHolder 7"/>
          <p:cNvSpPr>
            <a:spLocks noGrp="1"/>
          </p:cNvSpPr>
          <p:nvPr>
            <p:ph type="ftr"/>
          </p:nvPr>
        </p:nvSpPr>
        <p:spPr>
          <a:xfrm>
            <a:off x="3686040" y="6459840"/>
            <a:ext cx="4822560" cy="364680"/>
          </a:xfrm>
          <a:prstGeom prst="rect">
            <a:avLst/>
          </a:prstGeom>
        </p:spPr>
        <p:txBody>
          <a:bodyPr anchor="ctr"/>
          <a:p>
            <a:endParaRPr b="0" lang="fr-BE" sz="2400" spc="-1" strike="noStrike">
              <a:latin typeface="Times New Roman"/>
            </a:endParaRPr>
          </a:p>
        </p:txBody>
      </p:sp>
      <p:sp>
        <p:nvSpPr>
          <p:cNvPr id="54" name="PlaceHolder 8"/>
          <p:cNvSpPr>
            <a:spLocks noGrp="1"/>
          </p:cNvSpPr>
          <p:nvPr>
            <p:ph type="sldNum"/>
          </p:nvPr>
        </p:nvSpPr>
        <p:spPr>
          <a:xfrm>
            <a:off x="9900360" y="6459840"/>
            <a:ext cx="1311840" cy="364680"/>
          </a:xfrm>
          <a:prstGeom prst="rect">
            <a:avLst/>
          </a:prstGeom>
        </p:spPr>
        <p:txBody>
          <a:bodyPr anchor="ctr"/>
          <a:p>
            <a:pPr algn="r">
              <a:lnSpc>
                <a:spcPct val="100000"/>
              </a:lnSpc>
            </a:pPr>
            <a:fld id="{1624FE9E-9E11-4A40-9268-956B7A02C8E7}" type="slidenum">
              <a:rPr b="0" lang="fr-BE" sz="1050" spc="-1" strike="noStrike">
                <a:solidFill>
                  <a:srgbClr val="ffffff"/>
                </a:solidFill>
                <a:latin typeface="Calibri"/>
              </a:rPr>
              <a:t>&lt;number&gt;</a:t>
            </a:fld>
            <a:endParaRPr b="0" lang="fr-BE" sz="1050" spc="-1" strike="noStrike">
              <a:latin typeface="Times New Roman"/>
            </a:endParaRPr>
          </a:p>
        </p:txBody>
      </p:sp>
      <p:sp>
        <p:nvSpPr>
          <p:cNvPr id="55" name="PlaceHolder 9"/>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56" name="PlaceHolder 1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404040"/>
                </a:solidFill>
                <a:latin typeface="Calibri"/>
              </a:rPr>
              <a:t>Click to edit the outline text format</a:t>
            </a:r>
            <a:endParaRPr b="0" lang="en-US" sz="2000" spc="-1" strike="noStrike">
              <a:solidFill>
                <a:srgbClr val="404040"/>
              </a:solidFill>
              <a:latin typeface="Calibri"/>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Calibri"/>
              </a:rPr>
              <a:t>Second Outline Level</a:t>
            </a:r>
            <a:endParaRPr b="0" lang="en-US" sz="1400" spc="-1" strike="noStrike">
              <a:solidFill>
                <a:srgbClr val="404040"/>
              </a:solidFill>
              <a:latin typeface="Calibri"/>
            </a:endParaRPr>
          </a:p>
          <a:p>
            <a:pPr lvl="2" marL="1296000" indent="-288000">
              <a:spcBef>
                <a:spcPts val="850"/>
              </a:spcBef>
              <a:buClr>
                <a:srgbClr val="000000"/>
              </a:buClr>
              <a:buSzPct val="45000"/>
              <a:buFont typeface="Wingdings" charset="2"/>
              <a:buChar char=""/>
            </a:pPr>
            <a:r>
              <a:rPr b="0" lang="en-US" sz="1400" spc="-1" strike="noStrike">
                <a:solidFill>
                  <a:srgbClr val="404040"/>
                </a:solidFill>
                <a:latin typeface="Calibri"/>
              </a:rPr>
              <a:t>Third Outline Level</a:t>
            </a:r>
            <a:endParaRPr b="0" lang="en-US" sz="1400" spc="-1" strike="noStrike">
              <a:solidFill>
                <a:srgbClr val="404040"/>
              </a:solidFill>
              <a:latin typeface="Calibri"/>
            </a:endParaRPr>
          </a:p>
          <a:p>
            <a:pPr lvl="3" marL="1728000" indent="-216000">
              <a:spcBef>
                <a:spcPts val="567"/>
              </a:spcBef>
              <a:buClr>
                <a:srgbClr val="000000"/>
              </a:buClr>
              <a:buSzPct val="75000"/>
              <a:buFont typeface="Symbol" charset="2"/>
              <a:buChar char=""/>
            </a:pPr>
            <a:r>
              <a:rPr b="0" lang="en-US" sz="1400" spc="-1" strike="noStrike">
                <a:solidFill>
                  <a:srgbClr val="404040"/>
                </a:solidFill>
                <a:latin typeface="Calibri"/>
              </a:rPr>
              <a:t>Fourth Outline Level</a:t>
            </a:r>
            <a:endParaRPr b="0" lang="en-US" sz="1400" spc="-1" strike="noStrike">
              <a:solidFill>
                <a:srgbClr val="40404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 name="CustomShape 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94" name="CustomShape 2"/>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5"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96" name="PlaceHolder 4"/>
          <p:cNvSpPr>
            <a:spLocks noGrp="1"/>
          </p:cNvSpPr>
          <p:nvPr>
            <p:ph type="title"/>
          </p:nvPr>
        </p:nvSpPr>
        <p:spPr>
          <a:xfrm>
            <a:off x="1097280" y="286560"/>
            <a:ext cx="10058040" cy="1450440"/>
          </a:xfrm>
          <a:prstGeom prst="rect">
            <a:avLst/>
          </a:prstGeom>
        </p:spPr>
        <p:txBody>
          <a:bodyPr anchor="b"/>
          <a:p>
            <a:pPr>
              <a:lnSpc>
                <a:spcPct val="85000"/>
              </a:lnSpc>
            </a:pPr>
            <a:r>
              <a:rPr b="0" lang="en-US" sz="4800" spc="-49" strike="noStrike">
                <a:solidFill>
                  <a:srgbClr val="404040"/>
                </a:solidFill>
                <a:latin typeface="Calibri Light"/>
              </a:rPr>
              <a:t>Cliquez et modifiez le titre</a:t>
            </a:r>
            <a:endParaRPr b="0" lang="en-US" sz="4800" spc="-1" strike="noStrike">
              <a:solidFill>
                <a:srgbClr val="000000"/>
              </a:solidFill>
              <a:latin typeface="Calibri"/>
            </a:endParaRPr>
          </a:p>
        </p:txBody>
      </p:sp>
      <p:sp>
        <p:nvSpPr>
          <p:cNvPr id="97" name="PlaceHolder 5"/>
          <p:cNvSpPr>
            <a:spLocks noGrp="1"/>
          </p:cNvSpPr>
          <p:nvPr>
            <p:ph type="dt"/>
          </p:nvPr>
        </p:nvSpPr>
        <p:spPr>
          <a:xfrm>
            <a:off x="1097280" y="6459840"/>
            <a:ext cx="2471760" cy="364680"/>
          </a:xfrm>
          <a:prstGeom prst="rect">
            <a:avLst/>
          </a:prstGeom>
        </p:spPr>
        <p:txBody>
          <a:bodyPr anchor="ctr"/>
          <a:p>
            <a:pPr>
              <a:lnSpc>
                <a:spcPct val="100000"/>
              </a:lnSpc>
            </a:pPr>
            <a:fld id="{134BC836-EA93-49A9-9CCA-8575EED7A917}" type="datetime1">
              <a:rPr b="0" lang="fr-BE" sz="900" spc="-1" strike="noStrike">
                <a:solidFill>
                  <a:srgbClr val="ffffff"/>
                </a:solidFill>
                <a:latin typeface="Calibri"/>
              </a:rPr>
              <a:t>30/10/2018</a:t>
            </a:fld>
            <a:endParaRPr b="0" lang="fr-BE" sz="900" spc="-1" strike="noStrike">
              <a:latin typeface="Times New Roman"/>
            </a:endParaRPr>
          </a:p>
        </p:txBody>
      </p:sp>
      <p:sp>
        <p:nvSpPr>
          <p:cNvPr id="98" name="PlaceHolder 6"/>
          <p:cNvSpPr>
            <a:spLocks noGrp="1"/>
          </p:cNvSpPr>
          <p:nvPr>
            <p:ph type="ftr"/>
          </p:nvPr>
        </p:nvSpPr>
        <p:spPr>
          <a:xfrm>
            <a:off x="3686040" y="6459840"/>
            <a:ext cx="4822560" cy="364680"/>
          </a:xfrm>
          <a:prstGeom prst="rect">
            <a:avLst/>
          </a:prstGeom>
        </p:spPr>
        <p:txBody>
          <a:bodyPr anchor="ctr"/>
          <a:p>
            <a:endParaRPr b="0" lang="fr-BE" sz="2400" spc="-1" strike="noStrike">
              <a:latin typeface="Times New Roman"/>
            </a:endParaRPr>
          </a:p>
        </p:txBody>
      </p:sp>
      <p:sp>
        <p:nvSpPr>
          <p:cNvPr id="99" name="PlaceHolder 7"/>
          <p:cNvSpPr>
            <a:spLocks noGrp="1"/>
          </p:cNvSpPr>
          <p:nvPr>
            <p:ph type="sldNum"/>
          </p:nvPr>
        </p:nvSpPr>
        <p:spPr>
          <a:xfrm>
            <a:off x="9900360" y="6459840"/>
            <a:ext cx="1311840" cy="364680"/>
          </a:xfrm>
          <a:prstGeom prst="rect">
            <a:avLst/>
          </a:prstGeom>
        </p:spPr>
        <p:txBody>
          <a:bodyPr anchor="ctr"/>
          <a:p>
            <a:pPr algn="r">
              <a:lnSpc>
                <a:spcPct val="100000"/>
              </a:lnSpc>
            </a:pPr>
            <a:fld id="{2E1EF191-4361-4180-AECA-8F54B0595783}" type="slidenum">
              <a:rPr b="0" lang="fr-BE" sz="1050" spc="-1" strike="noStrike">
                <a:solidFill>
                  <a:srgbClr val="ffffff"/>
                </a:solidFill>
                <a:latin typeface="Calibri"/>
              </a:rPr>
              <a:t>&lt;number&gt;</a:t>
            </a:fld>
            <a:endParaRPr b="0" lang="fr-BE" sz="1050" spc="-1" strike="noStrike">
              <a:latin typeface="Times New Roman"/>
            </a:endParaRPr>
          </a:p>
        </p:txBody>
      </p:sp>
      <p:sp>
        <p:nvSpPr>
          <p:cNvPr id="100"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404040"/>
                </a:solidFill>
                <a:latin typeface="Calibri"/>
              </a:rPr>
              <a:t>Click to edit the outline text format</a:t>
            </a:r>
            <a:endParaRPr b="0" lang="en-US" sz="2000" spc="-1" strike="noStrike">
              <a:solidFill>
                <a:srgbClr val="404040"/>
              </a:solidFill>
              <a:latin typeface="Calibri"/>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Calibri"/>
              </a:rPr>
              <a:t>Second Outline Level</a:t>
            </a:r>
            <a:endParaRPr b="0" lang="en-US" sz="1400" spc="-1" strike="noStrike">
              <a:solidFill>
                <a:srgbClr val="404040"/>
              </a:solidFill>
              <a:latin typeface="Calibri"/>
            </a:endParaRPr>
          </a:p>
          <a:p>
            <a:pPr lvl="2" marL="1296000" indent="-288000">
              <a:spcBef>
                <a:spcPts val="850"/>
              </a:spcBef>
              <a:buClr>
                <a:srgbClr val="000000"/>
              </a:buClr>
              <a:buSzPct val="45000"/>
              <a:buFont typeface="Wingdings" charset="2"/>
              <a:buChar char=""/>
            </a:pPr>
            <a:r>
              <a:rPr b="0" lang="en-US" sz="1400" spc="-1" strike="noStrike">
                <a:solidFill>
                  <a:srgbClr val="404040"/>
                </a:solidFill>
                <a:latin typeface="Calibri"/>
              </a:rPr>
              <a:t>Third Outline Level</a:t>
            </a:r>
            <a:endParaRPr b="0" lang="en-US" sz="1400" spc="-1" strike="noStrike">
              <a:solidFill>
                <a:srgbClr val="404040"/>
              </a:solidFill>
              <a:latin typeface="Calibri"/>
            </a:endParaRPr>
          </a:p>
          <a:p>
            <a:pPr lvl="3" marL="1728000" indent="-216000">
              <a:spcBef>
                <a:spcPts val="567"/>
              </a:spcBef>
              <a:buClr>
                <a:srgbClr val="000000"/>
              </a:buClr>
              <a:buSzPct val="75000"/>
              <a:buFont typeface="Symbol" charset="2"/>
              <a:buChar char=""/>
            </a:pPr>
            <a:r>
              <a:rPr b="0" lang="en-US" sz="1400" spc="-1" strike="noStrike">
                <a:solidFill>
                  <a:srgbClr val="404040"/>
                </a:solidFill>
                <a:latin typeface="Calibri"/>
              </a:rPr>
              <a:t>Fourth Outline Level</a:t>
            </a:r>
            <a:endParaRPr b="0" lang="en-US" sz="1400" spc="-1" strike="noStrike">
              <a:solidFill>
                <a:srgbClr val="40404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9.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video" Target="../media/media9.mpg"/><Relationship Id="rId2" Type="http://schemas.microsoft.com/office/2007/relationships/media" Target="../media/media9.mpg"/><Relationship Id="rId3" Type="http://schemas.openxmlformats.org/officeDocument/2006/relationships/image" Target="../media/image10.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9.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9.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9.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9.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8.tif"/><Relationship Id="rId2" Type="http://schemas.openxmlformats.org/officeDocument/2006/relationships/image" Target="../media/image19.tif"/><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29.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2.tif"/><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9.tif"/><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3.xml"/><Relationship Id="rId6"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3.xml"/><Relationship Id="rId6"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Relationship Id="rId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13.xml"/><Relationship Id="rId5"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66.tif"/><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Relationship Id="rId4"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hyperlink" Target="https://www.tidytextmining.com/topicmodeling.html" TargetMode="External"/><Relationship Id="rId2" Type="http://schemas.openxmlformats.org/officeDocument/2006/relationships/hyperlink" Target="https://en.wikipedia.org/w/index.php?title=Vector_space_model&amp;oldid=846424051" TargetMode="External"/><Relationship Id="rId3" Type="http://schemas.openxmlformats.org/officeDocument/2006/relationships/hyperlink" Target="https://fr.wikipedia.org/w/index.php?title=D%C3%A9composition_en_valeurs_singuli%C3%A8res&amp;oldid=152516303" TargetMode="External"/><Relationship Id="rId4" Type="http://schemas.openxmlformats.org/officeDocument/2006/relationships/hyperlink" Target="https://github.com/datasciencedojo/IntroToTextAnalyticsWithR" TargetMode="External"/><Relationship Id="rId5" Type="http://schemas.openxmlformats.org/officeDocument/2006/relationships/hyperlink" Target="https://doi.org/10.2304/eerj.2014.13.2.235" TargetMode="External"/><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hyperlink" Target="https://en.wikipedia.org/wiki/Vector_space" TargetMode="External"/><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3"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p:style>
      </p:sp>
      <p:sp>
        <p:nvSpPr>
          <p:cNvPr id="144" name="CustomShape 2"/>
          <p:cNvSpPr/>
          <p:nvPr/>
        </p:nvSpPr>
        <p:spPr>
          <a:xfrm>
            <a:off x="5339880" y="0"/>
            <a:ext cx="6858000" cy="6857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45" name="Line 3"/>
          <p:cNvSpPr/>
          <p:nvPr/>
        </p:nvSpPr>
        <p:spPr>
          <a:xfrm>
            <a:off x="5961240" y="4343400"/>
            <a:ext cx="5202360" cy="360"/>
          </a:xfrm>
          <a:prstGeom prst="line">
            <a:avLst/>
          </a:prstGeom>
          <a:ln w="6480">
            <a:solidFill>
              <a:schemeClr val="bg1">
                <a:alpha val="90000"/>
              </a:schemeClr>
            </a:solidFill>
            <a:round/>
          </a:ln>
        </p:spPr>
        <p:style>
          <a:lnRef idx="1">
            <a:schemeClr val="accent1"/>
          </a:lnRef>
          <a:fillRef idx="0">
            <a:schemeClr val="accent1"/>
          </a:fillRef>
          <a:effectRef idx="0">
            <a:schemeClr val="accent1"/>
          </a:effectRef>
          <a:fontRef idx="minor"/>
        </p:style>
      </p:sp>
      <p:sp>
        <p:nvSpPr>
          <p:cNvPr id="146" name="CustomShape 4"/>
          <p:cNvSpPr/>
          <p:nvPr/>
        </p:nvSpPr>
        <p:spPr>
          <a:xfrm>
            <a:off x="5275800" y="0"/>
            <a:ext cx="6372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47" name="TextShape 5"/>
          <p:cNvSpPr txBox="1"/>
          <p:nvPr/>
        </p:nvSpPr>
        <p:spPr>
          <a:xfrm>
            <a:off x="5307840" y="2671920"/>
            <a:ext cx="5955120" cy="2355840"/>
          </a:xfrm>
          <a:prstGeom prst="rect">
            <a:avLst/>
          </a:prstGeom>
          <a:noFill/>
          <a:ln>
            <a:noFill/>
          </a:ln>
        </p:spPr>
        <p:txBody>
          <a:bodyPr anchor="b"/>
          <a:p>
            <a:pPr algn="r">
              <a:lnSpc>
                <a:spcPct val="85000"/>
              </a:lnSpc>
            </a:pPr>
            <a:r>
              <a:rPr b="1" lang="en-US" sz="5400" spc="-49" strike="noStrike">
                <a:solidFill>
                  <a:srgbClr val="ffffff"/>
                </a:solidFill>
                <a:latin typeface="Bell MT"/>
                <a:ea typeface="Bell MT"/>
              </a:rPr>
              <a:t>Text Mining : Modeling Topics</a:t>
            </a:r>
            <a:br/>
            <a:endParaRPr b="0" lang="en-US" sz="5400" spc="-1" strike="noStrike">
              <a:solidFill>
                <a:srgbClr val="000000"/>
              </a:solidFill>
              <a:latin typeface="Calibri"/>
            </a:endParaRPr>
          </a:p>
        </p:txBody>
      </p:sp>
      <p:sp>
        <p:nvSpPr>
          <p:cNvPr id="148" name="TextShape 6"/>
          <p:cNvSpPr txBox="1"/>
          <p:nvPr/>
        </p:nvSpPr>
        <p:spPr>
          <a:xfrm>
            <a:off x="5791320" y="4050720"/>
            <a:ext cx="5542200" cy="1142640"/>
          </a:xfrm>
          <a:prstGeom prst="rect">
            <a:avLst/>
          </a:prstGeom>
          <a:noFill/>
          <a:ln>
            <a:noFill/>
          </a:ln>
        </p:spPr>
        <p:txBody>
          <a:bodyPr>
            <a:normAutofit/>
          </a:bodyPr>
          <a:p>
            <a:pPr>
              <a:lnSpc>
                <a:spcPct val="90000"/>
              </a:lnSpc>
              <a:spcBef>
                <a:spcPts val="1199"/>
              </a:spcBef>
              <a:spcAft>
                <a:spcPts val="201"/>
              </a:spcAft>
            </a:pPr>
            <a:endParaRPr b="0" lang="fr-BE" sz="3200" spc="-1" strike="noStrike">
              <a:latin typeface="Arial"/>
            </a:endParaRPr>
          </a:p>
          <a:p>
            <a:pPr algn="r">
              <a:lnSpc>
                <a:spcPct val="90000"/>
              </a:lnSpc>
              <a:spcBef>
                <a:spcPts val="1199"/>
              </a:spcBef>
              <a:spcAft>
                <a:spcPts val="201"/>
              </a:spcAft>
            </a:pPr>
            <a:r>
              <a:rPr b="1" lang="fr-BE" sz="2400" spc="199" strike="noStrike" cap="all">
                <a:solidFill>
                  <a:srgbClr val="ccddea"/>
                </a:solidFill>
                <a:latin typeface="Calibri Light"/>
              </a:rPr>
              <a:t>GABRIEL CARESTIA</a:t>
            </a:r>
            <a:endParaRPr b="0" lang="fr-BE" sz="2400" spc="-1" strike="noStrike">
              <a:latin typeface="Arial"/>
            </a:endParaRPr>
          </a:p>
          <a:p>
            <a:pPr algn="r">
              <a:lnSpc>
                <a:spcPct val="90000"/>
              </a:lnSpc>
              <a:spcBef>
                <a:spcPts val="1199"/>
              </a:spcBef>
              <a:spcAft>
                <a:spcPts val="201"/>
              </a:spcAft>
            </a:pPr>
            <a:r>
              <a:rPr b="1" lang="fr-BE" sz="2400" spc="199" strike="noStrike" cap="all">
                <a:solidFill>
                  <a:srgbClr val="ccddea"/>
                </a:solidFill>
                <a:latin typeface="Calibri Light"/>
              </a:rPr>
              <a:t>Thomas FERON</a:t>
            </a:r>
            <a:endParaRPr b="0" lang="fr-BE" sz="2400" spc="-1" strike="noStrike">
              <a:latin typeface="Arial"/>
            </a:endParaRPr>
          </a:p>
          <a:p>
            <a:pPr>
              <a:lnSpc>
                <a:spcPct val="90000"/>
              </a:lnSpc>
              <a:spcBef>
                <a:spcPts val="1199"/>
              </a:spcBef>
              <a:spcAft>
                <a:spcPts val="201"/>
              </a:spcAft>
            </a:pPr>
            <a:endParaRPr b="0" lang="fr-BE" sz="2400" spc="-1" strike="noStrike">
              <a:latin typeface="Arial"/>
            </a:endParaRPr>
          </a:p>
          <a:p>
            <a:pPr>
              <a:lnSpc>
                <a:spcPct val="90000"/>
              </a:lnSpc>
              <a:spcBef>
                <a:spcPts val="1199"/>
              </a:spcBef>
              <a:spcAft>
                <a:spcPts val="201"/>
              </a:spcAft>
            </a:pPr>
            <a:endParaRPr b="0" lang="fr-BE" sz="2400" spc="-1" strike="noStrike">
              <a:latin typeface="Arial"/>
            </a:endParaRPr>
          </a:p>
        </p:txBody>
      </p:sp>
      <p:pic>
        <p:nvPicPr>
          <p:cNvPr id="149" name="Image 7" descr=""/>
          <p:cNvPicPr/>
          <p:nvPr/>
        </p:nvPicPr>
        <p:blipFill>
          <a:blip r:embed="rId1"/>
          <a:stretch/>
        </p:blipFill>
        <p:spPr>
          <a:xfrm>
            <a:off x="470160" y="430920"/>
            <a:ext cx="5235840" cy="5146920"/>
          </a:xfrm>
          <a:prstGeom prst="rect">
            <a:avLst/>
          </a:prstGeom>
          <a:ln>
            <a:noFill/>
          </a:ln>
          <a:effectLst>
            <a:outerShdw algn="tl" blurRad="292100" dir="2700000" dist="139700" rotWithShape="0">
              <a:srgbClr val="333333">
                <a:alpha val="65000"/>
              </a:srgbClr>
            </a:outerShdw>
          </a:effectLst>
        </p:spPr>
      </p:pic>
      <p:pic>
        <p:nvPicPr>
          <p:cNvPr id="150" name="Image 8" descr=""/>
          <p:cNvPicPr/>
          <p:nvPr/>
        </p:nvPicPr>
        <p:blipFill>
          <a:blip r:embed="rId2"/>
          <a:stretch/>
        </p:blipFill>
        <p:spPr>
          <a:xfrm>
            <a:off x="3201840" y="5918400"/>
            <a:ext cx="8637120" cy="680400"/>
          </a:xfrm>
          <a:prstGeom prst="rect">
            <a:avLst/>
          </a:prstGeom>
          <a:ln>
            <a:noFill/>
          </a:ln>
          <a:effectLst>
            <a:outerShdw algn="tl" blurRad="292100" dir="2700000" dist="139700" rotWithShape="0">
              <a:srgbClr val="333333">
                <a:alpha val="65000"/>
              </a:srgbClr>
            </a:outerShdw>
          </a:effectLst>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417240" y="457200"/>
            <a:ext cx="10515240" cy="1325160"/>
          </a:xfrm>
          <a:prstGeom prst="rect">
            <a:avLst/>
          </a:prstGeom>
          <a:noFill/>
          <a:ln>
            <a:noFill/>
          </a:ln>
        </p:spPr>
        <p:style>
          <a:lnRef idx="0"/>
          <a:fillRef idx="0"/>
          <a:effectRef idx="0"/>
          <a:fontRef idx="minor"/>
        </p:style>
        <p:txBody>
          <a:bodyPr lIns="90000" rIns="90000" tIns="45000" bIns="45000"/>
          <a:p>
            <a:pPr>
              <a:lnSpc>
                <a:spcPct val="85000"/>
              </a:lnSpc>
            </a:pPr>
            <a:r>
              <a:rPr b="0" lang="fr-BE" sz="4800" spc="-49" strike="noStrike">
                <a:solidFill>
                  <a:srgbClr val="404040"/>
                </a:solidFill>
                <a:latin typeface="Bell MT"/>
                <a:ea typeface="Bell MT"/>
              </a:rPr>
              <a:t>The Vector Space Model</a:t>
            </a:r>
            <a:endParaRPr b="0" lang="fr-BE" sz="4800" spc="-1" strike="noStrike">
              <a:latin typeface="Arial"/>
            </a:endParaRPr>
          </a:p>
        </p:txBody>
      </p:sp>
      <p:sp>
        <p:nvSpPr>
          <p:cNvPr id="200" name="TextShape 2"/>
          <p:cNvSpPr txBox="1"/>
          <p:nvPr/>
        </p:nvSpPr>
        <p:spPr>
          <a:xfrm>
            <a:off x="9900360" y="6459840"/>
            <a:ext cx="1311840" cy="364680"/>
          </a:xfrm>
          <a:prstGeom prst="rect">
            <a:avLst/>
          </a:prstGeom>
          <a:noFill/>
          <a:ln>
            <a:noFill/>
          </a:ln>
        </p:spPr>
        <p:txBody>
          <a:bodyPr anchor="ctr"/>
          <a:p>
            <a:pPr algn="r">
              <a:lnSpc>
                <a:spcPct val="100000"/>
              </a:lnSpc>
            </a:pPr>
            <a:fld id="{2DC9431A-DE72-40E4-85BC-90C6490DA6E7}" type="slidenum">
              <a:rPr b="1" lang="fr-BE" sz="1600" spc="-1" strike="noStrike">
                <a:solidFill>
                  <a:srgbClr val="ffffff"/>
                </a:solidFill>
                <a:latin typeface="Calibri"/>
              </a:rPr>
              <a:t>&lt;number&gt;</a:t>
            </a:fld>
            <a:endParaRPr b="0" lang="fr-BE" sz="1600" spc="-1" strike="noStrike">
              <a:latin typeface="Times New Roman"/>
            </a:endParaRPr>
          </a:p>
        </p:txBody>
      </p:sp>
      <p:pic>
        <p:nvPicPr>
          <p:cNvPr id="201" name="Image 1" descr=""/>
          <p:cNvPicPr/>
          <p:nvPr/>
        </p:nvPicPr>
        <p:blipFill>
          <a:blip r:embed="rId1"/>
          <a:stretch/>
        </p:blipFill>
        <p:spPr>
          <a:xfrm>
            <a:off x="1259280" y="2041200"/>
            <a:ext cx="4323600" cy="1571040"/>
          </a:xfrm>
          <a:prstGeom prst="rect">
            <a:avLst/>
          </a:prstGeom>
          <a:ln>
            <a:noFill/>
          </a:ln>
        </p:spPr>
      </p:pic>
      <p:pic>
        <p:nvPicPr>
          <p:cNvPr id="202" name="Image 6" descr=""/>
          <p:cNvPicPr/>
          <p:nvPr/>
        </p:nvPicPr>
        <p:blipFill>
          <a:blip r:embed="rId2"/>
          <a:stretch/>
        </p:blipFill>
        <p:spPr>
          <a:xfrm>
            <a:off x="5556240" y="2288520"/>
            <a:ext cx="5129280" cy="36648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1097280" y="286560"/>
            <a:ext cx="10058040" cy="1450440"/>
          </a:xfrm>
          <a:prstGeom prst="rect">
            <a:avLst/>
          </a:prstGeom>
          <a:noFill/>
          <a:ln>
            <a:noFill/>
          </a:ln>
        </p:spPr>
        <p:txBody>
          <a:bodyPr anchor="b"/>
          <a:p>
            <a:pPr>
              <a:lnSpc>
                <a:spcPct val="85000"/>
              </a:lnSpc>
            </a:pPr>
            <a:r>
              <a:rPr b="0" lang="en-US" sz="4800" spc="-49" strike="noStrike">
                <a:solidFill>
                  <a:srgbClr val="404040"/>
                </a:solidFill>
                <a:latin typeface="Bell MT"/>
                <a:ea typeface="Bell MT"/>
              </a:rPr>
              <a:t>Using Latent Semantic Analysis (LSA)</a:t>
            </a:r>
            <a:endParaRPr b="0" lang="en-US" sz="4800" spc="-1" strike="noStrike">
              <a:solidFill>
                <a:srgbClr val="000000"/>
              </a:solidFill>
              <a:latin typeface="Calibri"/>
            </a:endParaRPr>
          </a:p>
        </p:txBody>
      </p:sp>
      <p:sp>
        <p:nvSpPr>
          <p:cNvPr id="204" name="CustomShape 2"/>
          <p:cNvSpPr/>
          <p:nvPr/>
        </p:nvSpPr>
        <p:spPr>
          <a:xfrm>
            <a:off x="1097280" y="2007360"/>
            <a:ext cx="9473400" cy="943560"/>
          </a:xfrm>
          <a:prstGeom prst="rect">
            <a:avLst/>
          </a:prstGeom>
          <a:noFill/>
          <a:ln>
            <a:noFill/>
          </a:ln>
        </p:spPr>
        <p:style>
          <a:lnRef idx="0"/>
          <a:fillRef idx="0"/>
          <a:effectRef idx="0"/>
          <a:fontRef idx="minor"/>
        </p:style>
        <p:txBody>
          <a:bodyPr lIns="90000" rIns="90000" tIns="45000" bIns="45000"/>
          <a:p>
            <a:pPr>
              <a:lnSpc>
                <a:spcPct val="100000"/>
              </a:lnSpc>
            </a:pPr>
            <a:r>
              <a:rPr b="0" i="1" lang="fr-BE" sz="2800" spc="-1" strike="noStrike">
                <a:solidFill>
                  <a:srgbClr val="000000"/>
                </a:solidFill>
                <a:latin typeface="Bell MT"/>
                <a:ea typeface="Bell MT"/>
              </a:rPr>
              <a:t>Why using LSA?</a:t>
            </a:r>
            <a:r>
              <a:rPr b="0" lang="fr-BE" sz="2800" spc="-1" strike="noStrike">
                <a:solidFill>
                  <a:srgbClr val="000000"/>
                </a:solidFill>
                <a:latin typeface="Bell MT"/>
                <a:ea typeface="Bell MT"/>
              </a:rPr>
              <a:t> To analyse relationships between a set of documents.</a:t>
            </a:r>
            <a:endParaRPr b="0" lang="fr-BE" sz="2800" spc="-1" strike="noStrike">
              <a:latin typeface="Arial"/>
            </a:endParaRPr>
          </a:p>
        </p:txBody>
      </p:sp>
      <p:sp>
        <p:nvSpPr>
          <p:cNvPr id="205" name="CustomShape 3"/>
          <p:cNvSpPr/>
          <p:nvPr/>
        </p:nvSpPr>
        <p:spPr>
          <a:xfrm>
            <a:off x="2475360" y="3347640"/>
            <a:ext cx="9443520" cy="1796040"/>
          </a:xfrm>
          <a:prstGeom prst="rect">
            <a:avLst/>
          </a:prstGeom>
          <a:noFill/>
          <a:ln>
            <a:noFill/>
          </a:ln>
        </p:spPr>
        <p:style>
          <a:lnRef idx="0"/>
          <a:fillRef idx="0"/>
          <a:effectRef idx="0"/>
          <a:fontRef idx="minor"/>
        </p:style>
        <p:txBody>
          <a:bodyPr lIns="90000" rIns="90000" tIns="45000" bIns="45000"/>
          <a:p>
            <a:pPr algn="just">
              <a:lnSpc>
                <a:spcPct val="100000"/>
              </a:lnSpc>
            </a:pPr>
            <a:r>
              <a:rPr b="0" lang="fr-BE" sz="2800" spc="-1" strike="noStrike">
                <a:solidFill>
                  <a:srgbClr val="000000"/>
                </a:solidFill>
                <a:latin typeface="Bell MT"/>
                <a:ea typeface="Bell MT"/>
              </a:rPr>
              <a:t>The idea : project documents to a lower-dimensional semantic space and causes documents with similar topical content to be close to one another in the resulting space.</a:t>
            </a:r>
            <a:endParaRPr b="0" lang="fr-BE" sz="2800" spc="-1" strike="noStrike">
              <a:latin typeface="Arial"/>
            </a:endParaRPr>
          </a:p>
        </p:txBody>
      </p:sp>
      <p:sp>
        <p:nvSpPr>
          <p:cNvPr id="206" name="CustomShape 4"/>
          <p:cNvSpPr/>
          <p:nvPr/>
        </p:nvSpPr>
        <p:spPr>
          <a:xfrm>
            <a:off x="1348200" y="3464280"/>
            <a:ext cx="977040" cy="406440"/>
          </a:xfrm>
          <a:prstGeom prst="rightArrow">
            <a:avLst>
              <a:gd name="adj1" fmla="val 50000"/>
              <a:gd name="adj2" fmla="val 50000"/>
            </a:avLst>
          </a:prstGeom>
          <a:ln>
            <a:round/>
          </a:ln>
        </p:spPr>
        <p:style>
          <a:lnRef idx="2">
            <a:schemeClr val="dk1">
              <a:shade val="50000"/>
            </a:schemeClr>
          </a:lnRef>
          <a:fillRef idx="1">
            <a:schemeClr val="dk1"/>
          </a:fillRef>
          <a:effectRef idx="0">
            <a:schemeClr val="dk1"/>
          </a:effectRef>
          <a:fontRef idx="minor"/>
        </p:style>
      </p:sp>
      <p:sp>
        <p:nvSpPr>
          <p:cNvPr id="207" name="CustomShape 5"/>
          <p:cNvSpPr/>
          <p:nvPr/>
        </p:nvSpPr>
        <p:spPr>
          <a:xfrm>
            <a:off x="2475360" y="4787280"/>
            <a:ext cx="9258120" cy="1796040"/>
          </a:xfrm>
          <a:prstGeom prst="rect">
            <a:avLst/>
          </a:prstGeom>
          <a:noFill/>
          <a:ln>
            <a:noFill/>
          </a:ln>
        </p:spPr>
        <p:style>
          <a:lnRef idx="0"/>
          <a:fillRef idx="0"/>
          <a:effectRef idx="0"/>
          <a:fontRef idx="minor"/>
        </p:style>
        <p:txBody>
          <a:bodyPr lIns="90000" rIns="90000" tIns="45000" bIns="45000"/>
          <a:p>
            <a:pPr algn="just">
              <a:lnSpc>
                <a:spcPct val="100000"/>
              </a:lnSpc>
            </a:pPr>
            <a:r>
              <a:rPr b="0" lang="fr-BE" sz="2800" spc="-1" strike="noStrike">
                <a:solidFill>
                  <a:srgbClr val="000000"/>
                </a:solidFill>
                <a:latin typeface="Bell MT"/>
                <a:ea typeface="Bell MT"/>
              </a:rPr>
              <a:t>In particular, two documents which share no terms with each other directly, but which do share many terms with third document, will end up being similar in the projected space.</a:t>
            </a:r>
            <a:endParaRPr b="0" lang="fr-BE" sz="2800" spc="-1" strike="noStrike">
              <a:latin typeface="Arial"/>
            </a:endParaRPr>
          </a:p>
        </p:txBody>
      </p:sp>
      <p:sp>
        <p:nvSpPr>
          <p:cNvPr id="208" name="TextShape 6"/>
          <p:cNvSpPr txBox="1"/>
          <p:nvPr/>
        </p:nvSpPr>
        <p:spPr>
          <a:xfrm>
            <a:off x="9900360" y="6459840"/>
            <a:ext cx="1311840" cy="364680"/>
          </a:xfrm>
          <a:prstGeom prst="rect">
            <a:avLst/>
          </a:prstGeom>
          <a:noFill/>
          <a:ln>
            <a:noFill/>
          </a:ln>
        </p:spPr>
        <p:txBody>
          <a:bodyPr anchor="ctr"/>
          <a:p>
            <a:pPr algn="r">
              <a:lnSpc>
                <a:spcPct val="100000"/>
              </a:lnSpc>
            </a:pPr>
            <a:fld id="{D4288E3E-8928-44D8-AADF-D7647EEB7847}" type="slidenum">
              <a:rPr b="1" lang="fr-BE" sz="1600" spc="-1" strike="noStrike">
                <a:solidFill>
                  <a:srgbClr val="ffffff"/>
                </a:solidFill>
                <a:latin typeface="Calibri"/>
              </a:rPr>
              <a:t>&lt;number&gt;</a:t>
            </a:fld>
            <a:endParaRPr b="0" lang="fr-BE" sz="1600" spc="-1" strike="noStrike">
              <a:latin typeface="Times New Roman"/>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9900360" y="6459840"/>
            <a:ext cx="1311840" cy="364680"/>
          </a:xfrm>
          <a:prstGeom prst="rect">
            <a:avLst/>
          </a:prstGeom>
          <a:noFill/>
          <a:ln>
            <a:noFill/>
          </a:ln>
        </p:spPr>
        <p:txBody>
          <a:bodyPr anchor="ctr"/>
          <a:p>
            <a:pPr algn="r">
              <a:lnSpc>
                <a:spcPct val="100000"/>
              </a:lnSpc>
            </a:pPr>
            <a:fld id="{5B153C1D-C4FA-46DD-901A-AECD75041457}" type="slidenum">
              <a:rPr b="1" lang="fr-BE" sz="1600" spc="-1" strike="noStrike">
                <a:solidFill>
                  <a:srgbClr val="ffffff"/>
                </a:solidFill>
                <a:latin typeface="Calibri"/>
              </a:rPr>
              <a:t>&lt;number&gt;</a:t>
            </a:fld>
            <a:endParaRPr b="0" lang="fr-BE" sz="1600" spc="-1" strike="noStrike">
              <a:latin typeface="Times New Roman"/>
            </a:endParaRPr>
          </a:p>
        </p:txBody>
      </p:sp>
      <p:pic>
        <p:nvPicPr>
          <p:cNvPr id="210" name="Picture 1" descr="">
            <a:hlinkClick r:id="" action="ppaction://media"/>
          </p:cNvPr>
          <p:cNvPicPr/>
          <p:nvPr>
            <a:videoFile r:link="rId1"/>
            <p:extLst>
              <p:ext uri="{DAA4B4D4-6D71-4841-9C94-3DE7FCFB9230}">
                <p14:media r:embed="rId2"/>
              </p:ext>
            </p:extLst>
          </p:nvPr>
        </p:nvPicPr>
        <p:blipFill>
          <a:blip r:embed="rId3"/>
        </p:blipFill>
        <p:spPr>
          <a:xfrm>
            <a:off x="3083760" y="572400"/>
            <a:ext cx="5614560" cy="5118120"/>
          </a:xfrm>
          <a:prstGeom prst="rect">
            <a:avLst/>
          </a:prstGeom>
          <a:ln>
            <a:noFill/>
          </a:ln>
        </p:spPr>
      </p:pic>
    </p:spTree>
  </p:cSld>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mediacall">
                                  <p:stCondLst>
                                    <p:cond delay="0"/>
                                  </p:stCondLst>
                                  <p:childTnLst>
                                    <p:cmd type="call">
                                      <p:cBhvr>
                                        <p:cTn id="28" dur="18560" fill="hold"/>
                                        <p:tgtEl>
                                          <p:spTgt spid="210"/>
                                        </p:tgtEl>
                                      </p:cBhvr>
                                    </p:cmd>
                                  </p:childTnLst>
                                </p:cTn>
                              </p:par>
                            </p:childTnLst>
                          </p:cTn>
                        </p:par>
                      </p:childTnLst>
                    </p:cTn>
                  </p:par>
                </p:childTnLst>
              </p:cTn>
              <p:prevCondLst>
                <p:cond delay="0" evt="onPrev">
                  <p:tgtEl>
                    <p:sldTgt/>
                  </p:tgtEl>
                </p:cond>
              </p:prevCondLst>
              <p:nextCondLst>
                <p:cond delay="0" evt="onNext">
                  <p:tgtEl>
                    <p:sldTgt/>
                  </p:tgtEl>
                </p:cond>
              </p:nextCondLst>
            </p:seq>
            <p:seq>
              <p:cTn id="29" restart="whenNotActive" nodeType="interactiveSeq" fill="hold">
                <p:childTnLst>
                  <p:par>
                    <p:cTn id="30" fill="hold">
                      <p:stCondLst>
                        <p:cond delay="0"/>
                      </p:stCondLst>
                      <p:childTnLst>
                        <p:par>
                          <p:cTn id="31" fill="hold">
                            <p:stCondLst>
                              <p:cond delay="0"/>
                            </p:stCondLst>
                            <p:childTnLst>
                              <p:par>
                                <p:cTn id="32" nodeType="clickEffect" fill="hold" presetClass="mediacall">
                                  <p:stCondLst>
                                    <p:cond delay="0"/>
                                  </p:stCondLst>
                                  <p:childTnLst>
                                    <p:cmd type="call" cmd="togglePause">
                                      <p:cBhvr>
                                        <p:cTn id="33" dur="1" fill="hold"/>
                                        <p:tgtEl>
                                          <p:spTgt spid="210"/>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808200" y="1854720"/>
            <a:ext cx="8279280" cy="942840"/>
          </a:xfrm>
          <a:prstGeom prst="rect">
            <a:avLst/>
          </a:prstGeom>
          <a:noFill/>
          <a:ln>
            <a:noFill/>
          </a:ln>
        </p:spPr>
        <p:style>
          <a:lnRef idx="0"/>
          <a:fillRef idx="0"/>
          <a:effectRef idx="0"/>
          <a:fontRef idx="minor"/>
        </p:style>
        <p:txBody>
          <a:bodyPr lIns="90000" rIns="90000" tIns="45000" bIns="45000"/>
          <a:p>
            <a:pPr>
              <a:lnSpc>
                <a:spcPct val="100000"/>
              </a:lnSpc>
            </a:pPr>
            <a:r>
              <a:rPr b="0" lang="fr-BE" sz="2800" spc="-1" strike="noStrike">
                <a:solidFill>
                  <a:srgbClr val="000000"/>
                </a:solidFill>
                <a:latin typeface="Bell MT"/>
                <a:ea typeface="Bell MT"/>
              </a:rPr>
              <a:t>Understanding SVD : factorization of our Matrix A  </a:t>
            </a:r>
            <a:endParaRPr b="0" lang="fr-BE" sz="2800" spc="-1" strike="noStrike">
              <a:latin typeface="Arial"/>
            </a:endParaRPr>
          </a:p>
        </p:txBody>
      </p:sp>
      <p:pic>
        <p:nvPicPr>
          <p:cNvPr id="212" name="Image 4" descr=""/>
          <p:cNvPicPr/>
          <p:nvPr/>
        </p:nvPicPr>
        <p:blipFill>
          <a:blip r:embed="rId1"/>
          <a:stretch/>
        </p:blipFill>
        <p:spPr>
          <a:xfrm>
            <a:off x="1204560" y="2377800"/>
            <a:ext cx="10267920" cy="3672720"/>
          </a:xfrm>
          <a:prstGeom prst="rect">
            <a:avLst/>
          </a:prstGeom>
          <a:ln>
            <a:noFill/>
          </a:ln>
        </p:spPr>
      </p:pic>
      <p:sp>
        <p:nvSpPr>
          <p:cNvPr id="213" name="CustomShape 2"/>
          <p:cNvSpPr/>
          <p:nvPr/>
        </p:nvSpPr>
        <p:spPr>
          <a:xfrm>
            <a:off x="176400" y="165600"/>
            <a:ext cx="12323880" cy="132516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The maths behind LSA : SVD </a:t>
            </a:r>
            <a:r>
              <a:rPr b="0" lang="fr-BE" sz="2800" spc="-49" strike="noStrike">
                <a:solidFill>
                  <a:srgbClr val="404040"/>
                </a:solidFill>
                <a:latin typeface="Bell MT"/>
                <a:ea typeface="Bell MT"/>
              </a:rPr>
              <a:t>(singular value decomposition)</a:t>
            </a:r>
            <a:endParaRPr b="0" lang="fr-BE" sz="2800" spc="-1" strike="noStrike">
              <a:latin typeface="Arial"/>
            </a:endParaRPr>
          </a:p>
        </p:txBody>
      </p:sp>
      <p:sp>
        <p:nvSpPr>
          <p:cNvPr id="214" name="TextShape 3"/>
          <p:cNvSpPr txBox="1"/>
          <p:nvPr/>
        </p:nvSpPr>
        <p:spPr>
          <a:xfrm>
            <a:off x="9900360" y="6459840"/>
            <a:ext cx="1311840" cy="364680"/>
          </a:xfrm>
          <a:prstGeom prst="rect">
            <a:avLst/>
          </a:prstGeom>
          <a:noFill/>
          <a:ln>
            <a:noFill/>
          </a:ln>
        </p:spPr>
        <p:txBody>
          <a:bodyPr anchor="ctr"/>
          <a:p>
            <a:pPr algn="r">
              <a:lnSpc>
                <a:spcPct val="100000"/>
              </a:lnSpc>
            </a:pPr>
            <a:fld id="{71C72570-F2F5-4C04-A752-A26F818EF60C}" type="slidenum">
              <a:rPr b="1" lang="fr-BE" sz="1600" spc="-1" strike="noStrike">
                <a:solidFill>
                  <a:srgbClr val="ffffff"/>
                </a:solidFill>
                <a:latin typeface="Calibri"/>
              </a:rPr>
              <a:t>&lt;number&gt;</a:t>
            </a:fld>
            <a:endParaRPr b="0" lang="fr-BE" sz="1600" spc="-1" strike="noStrike">
              <a:latin typeface="Times New Roman"/>
            </a:endParaRPr>
          </a:p>
        </p:txBody>
      </p:sp>
    </p:spTree>
  </p:cSld>
  <p:timing>
    <p:tnLst>
      <p:par>
        <p:cTn id="34" dur="indefinite" restart="never" nodeType="tmRoot">
          <p:childTnLst>
            <p:seq>
              <p:cTn id="35"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868320" y="2061000"/>
            <a:ext cx="8279280" cy="1370160"/>
          </a:xfrm>
          <a:prstGeom prst="rect">
            <a:avLst/>
          </a:prstGeom>
          <a:noFill/>
          <a:ln>
            <a:noFill/>
          </a:ln>
        </p:spPr>
        <p:style>
          <a:lnRef idx="0"/>
          <a:fillRef idx="0"/>
          <a:effectRef idx="0"/>
          <a:fontRef idx="minor"/>
        </p:style>
        <p:txBody>
          <a:bodyPr lIns="90000" rIns="90000" tIns="45000" bIns="45000"/>
          <a:p>
            <a:pPr>
              <a:lnSpc>
                <a:spcPct val="100000"/>
              </a:lnSpc>
            </a:pPr>
            <a:r>
              <a:rPr b="0" lang="fr-BE" sz="2800" spc="-1" strike="noStrike">
                <a:solidFill>
                  <a:srgbClr val="000000"/>
                </a:solidFill>
                <a:latin typeface="Bell MT"/>
                <a:ea typeface="Bell MT"/>
              </a:rPr>
              <a:t>Understanding SVD :</a:t>
            </a:r>
            <a:endParaRPr b="0" lang="fr-BE" sz="2800" spc="-1" strike="noStrike">
              <a:latin typeface="Arial"/>
            </a:endParaRPr>
          </a:p>
          <a:p>
            <a:pPr>
              <a:lnSpc>
                <a:spcPct val="100000"/>
              </a:lnSpc>
            </a:pPr>
            <a:endParaRPr b="0" lang="fr-BE" sz="2800" spc="-1" strike="noStrike">
              <a:latin typeface="Arial"/>
            </a:endParaRPr>
          </a:p>
          <a:p>
            <a:pPr>
              <a:lnSpc>
                <a:spcPct val="100000"/>
              </a:lnSpc>
            </a:pPr>
            <a:r>
              <a:rPr b="0" lang="fr-BE" sz="2800" spc="-1" strike="noStrike">
                <a:solidFill>
                  <a:srgbClr val="000000"/>
                </a:solidFill>
                <a:latin typeface="Bell MT"/>
                <a:ea typeface="Bell MT"/>
              </a:rPr>
              <a:t>We can decompose A as :  </a:t>
            </a:r>
            <a:endParaRPr b="0" lang="fr-BE" sz="2800" spc="-1" strike="noStrike">
              <a:latin typeface="Arial"/>
            </a:endParaRPr>
          </a:p>
        </p:txBody>
      </p:sp>
      <p:sp>
        <p:nvSpPr>
          <p:cNvPr id="216" name="CustomShape 2"/>
          <p:cNvSpPr/>
          <p:nvPr/>
        </p:nvSpPr>
        <p:spPr>
          <a:xfrm>
            <a:off x="1253880" y="4015800"/>
            <a:ext cx="2467080" cy="639000"/>
          </a:xfrm>
          <a:prstGeom prst="rect">
            <a:avLst/>
          </a:prstGeom>
          <a:noFill/>
          <a:ln>
            <a:noFill/>
          </a:ln>
        </p:spPr>
        <p:style>
          <a:lnRef idx="0"/>
          <a:fillRef idx="0"/>
          <a:effectRef idx="0"/>
          <a:fontRef idx="minor"/>
        </p:style>
        <p:txBody>
          <a:bodyPr lIns="90000" rIns="90000" tIns="45000" bIns="45000"/>
          <a:p>
            <a:pPr>
              <a:lnSpc>
                <a:spcPct val="100000"/>
              </a:lnSpc>
            </a:pPr>
            <a:r>
              <a:rPr b="0" lang="fr-BE" sz="3600" spc="-1" strike="noStrike">
                <a:solidFill>
                  <a:srgbClr val="000000"/>
                </a:solidFill>
                <a:latin typeface="Calibri"/>
              </a:rPr>
              <a:t>A </a:t>
            </a:r>
            <a:endParaRPr b="0" lang="fr-BE" sz="3600" spc="-1" strike="noStrike">
              <a:latin typeface="Arial"/>
            </a:endParaRPr>
          </a:p>
        </p:txBody>
      </p:sp>
      <p:sp>
        <p:nvSpPr>
          <p:cNvPr id="217" name="CustomShape 3"/>
          <p:cNvSpPr/>
          <p:nvPr/>
        </p:nvSpPr>
        <p:spPr>
          <a:xfrm>
            <a:off x="1253880" y="4015800"/>
            <a:ext cx="2467080" cy="645840"/>
          </a:xfrm>
          <a:prstGeom prst="rect">
            <a:avLst/>
          </a:prstGeom>
          <a:blipFill rotWithShape="0">
            <a:blip r:embed="rId1"/>
            <a:stretch>
              <a:fillRect l="-7169" t="-13457" r="0" b="-32672"/>
            </a:stretch>
          </a:blipFill>
          <a:ln>
            <a:noFill/>
          </a:ln>
        </p:spPr>
        <p:style>
          <a:lnRef idx="0"/>
          <a:fillRef idx="0"/>
          <a:effectRef idx="0"/>
          <a:fontRef idx="minor"/>
        </p:style>
        <p:txBody>
          <a:bodyPr lIns="90000" rIns="90000" tIns="45000" bIns="45000"/>
          <a:p>
            <a:pPr>
              <a:lnSpc>
                <a:spcPct val="100000"/>
              </a:lnSpc>
            </a:pPr>
            <a:r>
              <a:rPr b="0" lang="fr-BE" sz="1800" spc="-1" strike="noStrike">
                <a:latin typeface="Calibri"/>
              </a:rPr>
              <a:t> </a:t>
            </a:r>
            <a:endParaRPr b="0" lang="fr-BE" sz="1800" spc="-1" strike="noStrike">
              <a:latin typeface="Arial"/>
            </a:endParaRPr>
          </a:p>
        </p:txBody>
      </p:sp>
      <p:sp>
        <p:nvSpPr>
          <p:cNvPr id="218" name="CustomShape 4"/>
          <p:cNvSpPr/>
          <p:nvPr/>
        </p:nvSpPr>
        <p:spPr>
          <a:xfrm>
            <a:off x="5346000" y="3552840"/>
            <a:ext cx="6217560" cy="1796760"/>
          </a:xfrm>
          <a:prstGeom prst="rect">
            <a:avLst/>
          </a:prstGeom>
          <a:noFill/>
          <a:ln>
            <a:noFill/>
          </a:ln>
        </p:spPr>
        <p:style>
          <a:lnRef idx="0"/>
          <a:fillRef idx="0"/>
          <a:effectRef idx="0"/>
          <a:fontRef idx="minor"/>
        </p:style>
        <p:txBody>
          <a:bodyPr lIns="90000" rIns="90000" tIns="45000" bIns="45000"/>
          <a:p>
            <a:pPr>
              <a:lnSpc>
                <a:spcPct val="100000"/>
              </a:lnSpc>
            </a:pPr>
            <a:r>
              <a:rPr b="0" lang="fr-BE" sz="2800" spc="-1" strike="noStrike">
                <a:solidFill>
                  <a:srgbClr val="000000"/>
                </a:solidFill>
                <a:latin typeface="Bell MT"/>
                <a:ea typeface="Bell MT"/>
              </a:rPr>
              <a:t>Where : </a:t>
            </a:r>
            <a:endParaRPr b="0" lang="fr-BE" sz="2800" spc="-1" strike="noStrike">
              <a:latin typeface="Arial"/>
            </a:endParaRPr>
          </a:p>
          <a:p>
            <a:pPr>
              <a:lnSpc>
                <a:spcPct val="100000"/>
              </a:lnSpc>
            </a:pPr>
            <a:r>
              <a:rPr b="0" lang="fr-BE" sz="2800" spc="-1" strike="noStrike">
                <a:solidFill>
                  <a:srgbClr val="000000"/>
                </a:solidFill>
                <a:latin typeface="Bell MT"/>
                <a:ea typeface="Bell MT"/>
              </a:rPr>
              <a:t> </a:t>
            </a:r>
            <a:r>
              <a:rPr b="0" lang="fr-BE" sz="2800" spc="-1" strike="noStrike">
                <a:solidFill>
                  <a:srgbClr val="000000"/>
                </a:solidFill>
                <a:latin typeface="Bell MT"/>
                <a:ea typeface="Bell MT"/>
              </a:rPr>
              <a:t>is a diagonal matrix of the singular value of A and T,D are orthogonal matrices ()</a:t>
            </a:r>
            <a:endParaRPr b="0" lang="fr-BE" sz="2800" spc="-1" strike="noStrike">
              <a:latin typeface="Arial"/>
            </a:endParaRPr>
          </a:p>
        </p:txBody>
      </p:sp>
      <p:sp>
        <p:nvSpPr>
          <p:cNvPr id="219" name="CustomShape 5"/>
          <p:cNvSpPr/>
          <p:nvPr/>
        </p:nvSpPr>
        <p:spPr>
          <a:xfrm>
            <a:off x="5346000" y="3552840"/>
            <a:ext cx="6217560" cy="1815480"/>
          </a:xfrm>
          <a:prstGeom prst="rect">
            <a:avLst/>
          </a:prstGeom>
          <a:blipFill rotWithShape="0">
            <a:blip r:embed="rId2"/>
            <a:stretch>
              <a:fillRect l="-2053" t="-3673" r="0" b="-9052"/>
            </a:stretch>
          </a:blipFill>
          <a:ln>
            <a:noFill/>
          </a:ln>
        </p:spPr>
        <p:style>
          <a:lnRef idx="0"/>
          <a:fillRef idx="0"/>
          <a:effectRef idx="0"/>
          <a:fontRef idx="minor"/>
        </p:style>
        <p:txBody>
          <a:bodyPr lIns="90000" rIns="90000" tIns="45000" bIns="45000"/>
          <a:p>
            <a:pPr>
              <a:lnSpc>
                <a:spcPct val="100000"/>
              </a:lnSpc>
            </a:pPr>
            <a:r>
              <a:rPr b="0" lang="fr-BE" sz="1800" spc="-1" strike="noStrike">
                <a:latin typeface="Calibri"/>
              </a:rPr>
              <a:t> </a:t>
            </a:r>
            <a:endParaRPr b="0" lang="fr-BE" sz="1800" spc="-1" strike="noStrike">
              <a:latin typeface="Arial"/>
            </a:endParaRPr>
          </a:p>
        </p:txBody>
      </p:sp>
      <p:sp>
        <p:nvSpPr>
          <p:cNvPr id="220" name="CustomShape 6"/>
          <p:cNvSpPr/>
          <p:nvPr/>
        </p:nvSpPr>
        <p:spPr>
          <a:xfrm>
            <a:off x="176400" y="225360"/>
            <a:ext cx="12323880" cy="132516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The maths behind LSA : SVD </a:t>
            </a:r>
            <a:r>
              <a:rPr b="0" lang="fr-BE" sz="2800" spc="-49" strike="noStrike">
                <a:solidFill>
                  <a:srgbClr val="404040"/>
                </a:solidFill>
                <a:latin typeface="Bell MT"/>
                <a:ea typeface="Bell MT"/>
              </a:rPr>
              <a:t>(singular value decomposition)</a:t>
            </a:r>
            <a:endParaRPr b="0" lang="fr-BE" sz="2800" spc="-1" strike="noStrike">
              <a:latin typeface="Arial"/>
            </a:endParaRPr>
          </a:p>
        </p:txBody>
      </p:sp>
      <p:sp>
        <p:nvSpPr>
          <p:cNvPr id="221" name="TextShape 7"/>
          <p:cNvSpPr txBox="1"/>
          <p:nvPr/>
        </p:nvSpPr>
        <p:spPr>
          <a:xfrm>
            <a:off x="9900360" y="6459840"/>
            <a:ext cx="1311840" cy="364680"/>
          </a:xfrm>
          <a:prstGeom prst="rect">
            <a:avLst/>
          </a:prstGeom>
          <a:noFill/>
          <a:ln>
            <a:noFill/>
          </a:ln>
        </p:spPr>
        <p:txBody>
          <a:bodyPr anchor="ctr"/>
          <a:p>
            <a:pPr algn="r">
              <a:lnSpc>
                <a:spcPct val="100000"/>
              </a:lnSpc>
            </a:pPr>
            <a:fld id="{C539F393-3D7E-4CB3-AD28-4602343D9CD6}" type="slidenum">
              <a:rPr b="1" lang="fr-BE" sz="1600" spc="-1" strike="noStrike">
                <a:solidFill>
                  <a:srgbClr val="ffffff"/>
                </a:solidFill>
                <a:latin typeface="Calibri"/>
              </a:rPr>
              <a:t>&lt;number&gt;</a:t>
            </a:fld>
            <a:endParaRPr b="0" lang="fr-BE" sz="1600" spc="-1" strike="noStrike">
              <a:latin typeface="Times New Roman"/>
            </a:endParaRPr>
          </a:p>
        </p:txBody>
      </p:sp>
    </p:spTree>
  </p:cSld>
  <p:timing>
    <p:tnLst>
      <p:par>
        <p:cTn id="36" dur="indefinite" restart="never" nodeType="tmRoot">
          <p:childTnLst>
            <p:seq>
              <p:cTn id="37"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1079640" y="1926720"/>
            <a:ext cx="8279280" cy="942840"/>
          </a:xfrm>
          <a:prstGeom prst="rect">
            <a:avLst/>
          </a:prstGeom>
          <a:noFill/>
          <a:ln>
            <a:noFill/>
          </a:ln>
        </p:spPr>
        <p:style>
          <a:lnRef idx="0"/>
          <a:fillRef idx="0"/>
          <a:effectRef idx="0"/>
          <a:fontRef idx="minor"/>
        </p:style>
        <p:txBody>
          <a:bodyPr lIns="90000" rIns="90000" tIns="45000" bIns="45000"/>
          <a:p>
            <a:pPr>
              <a:lnSpc>
                <a:spcPct val="100000"/>
              </a:lnSpc>
            </a:pPr>
            <a:r>
              <a:rPr b="0" lang="fr-BE" sz="2800" spc="-1" strike="noStrike">
                <a:solidFill>
                  <a:srgbClr val="000000"/>
                </a:solidFill>
                <a:latin typeface="Bell MT"/>
                <a:ea typeface="Bell MT"/>
              </a:rPr>
              <a:t>Understanding SVD : how to reduce dimenionality?</a:t>
            </a:r>
            <a:endParaRPr b="0" lang="fr-BE" sz="2800" spc="-1" strike="noStrike">
              <a:latin typeface="Arial"/>
            </a:endParaRPr>
          </a:p>
        </p:txBody>
      </p:sp>
      <p:sp>
        <p:nvSpPr>
          <p:cNvPr id="223" name="CustomShape 2"/>
          <p:cNvSpPr/>
          <p:nvPr/>
        </p:nvSpPr>
        <p:spPr>
          <a:xfrm>
            <a:off x="2071080" y="2612880"/>
            <a:ext cx="8534520" cy="577800"/>
          </a:xfrm>
          <a:prstGeom prst="rect">
            <a:avLst/>
          </a:prstGeom>
          <a:noFill/>
          <a:ln>
            <a:noFill/>
          </a:ln>
        </p:spPr>
        <p:style>
          <a:lnRef idx="0"/>
          <a:fillRef idx="0"/>
          <a:effectRef idx="0"/>
          <a:fontRef idx="minor"/>
        </p:style>
        <p:txBody>
          <a:bodyPr lIns="90000" rIns="90000" tIns="45000" bIns="45000"/>
          <a:p>
            <a:pPr>
              <a:lnSpc>
                <a:spcPct val="100000"/>
              </a:lnSpc>
            </a:pPr>
            <a:r>
              <a:rPr b="0" lang="fr-BE" sz="3200" spc="-1" strike="noStrike">
                <a:solidFill>
                  <a:srgbClr val="000000"/>
                </a:solidFill>
                <a:latin typeface="Bell MT"/>
                <a:ea typeface="Bell MT"/>
              </a:rPr>
              <a:t>Â        Where k is an hyperparameter </a:t>
            </a:r>
            <a:endParaRPr b="0" lang="fr-BE" sz="3200" spc="-1" strike="noStrike">
              <a:latin typeface="Arial"/>
            </a:endParaRPr>
          </a:p>
        </p:txBody>
      </p:sp>
      <p:sp>
        <p:nvSpPr>
          <p:cNvPr id="224" name="CustomShape 3"/>
          <p:cNvSpPr/>
          <p:nvPr/>
        </p:nvSpPr>
        <p:spPr>
          <a:xfrm>
            <a:off x="2071080" y="2612880"/>
            <a:ext cx="8534520" cy="623520"/>
          </a:xfrm>
          <a:prstGeom prst="rect">
            <a:avLst/>
          </a:prstGeom>
          <a:blipFill rotWithShape="0">
            <a:blip r:embed="rId1"/>
            <a:stretch>
              <a:fillRect l="-1855" t="-6828" r="0" b="-31336"/>
            </a:stretch>
          </a:blipFill>
          <a:ln>
            <a:noFill/>
          </a:ln>
        </p:spPr>
        <p:style>
          <a:lnRef idx="0"/>
          <a:fillRef idx="0"/>
          <a:effectRef idx="0"/>
          <a:fontRef idx="minor"/>
        </p:style>
        <p:txBody>
          <a:bodyPr lIns="90000" rIns="90000" tIns="45000" bIns="45000"/>
          <a:p>
            <a:pPr>
              <a:lnSpc>
                <a:spcPct val="100000"/>
              </a:lnSpc>
            </a:pPr>
            <a:r>
              <a:rPr b="0" lang="fr-BE" sz="1800" spc="-1" strike="noStrike">
                <a:latin typeface="Calibri"/>
              </a:rPr>
              <a:t> </a:t>
            </a:r>
            <a:endParaRPr b="0" lang="fr-BE" sz="1800" spc="-1" strike="noStrike">
              <a:latin typeface="Arial"/>
            </a:endParaRPr>
          </a:p>
        </p:txBody>
      </p:sp>
      <p:pic>
        <p:nvPicPr>
          <p:cNvPr id="225" name="Image 5" descr=""/>
          <p:cNvPicPr/>
          <p:nvPr/>
        </p:nvPicPr>
        <p:blipFill>
          <a:blip r:embed="rId2"/>
          <a:stretch/>
        </p:blipFill>
        <p:spPr>
          <a:xfrm>
            <a:off x="2396160" y="3399840"/>
            <a:ext cx="7884360" cy="2819880"/>
          </a:xfrm>
          <a:prstGeom prst="rect">
            <a:avLst/>
          </a:prstGeom>
          <a:ln>
            <a:noFill/>
          </a:ln>
        </p:spPr>
      </p:pic>
      <p:sp>
        <p:nvSpPr>
          <p:cNvPr id="226" name="CustomShape 4"/>
          <p:cNvSpPr/>
          <p:nvPr/>
        </p:nvSpPr>
        <p:spPr>
          <a:xfrm>
            <a:off x="176400" y="225360"/>
            <a:ext cx="12323880" cy="132516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The maths behind LSA : SVD </a:t>
            </a:r>
            <a:r>
              <a:rPr b="0" lang="fr-BE" sz="2800" spc="-49" strike="noStrike">
                <a:solidFill>
                  <a:srgbClr val="404040"/>
                </a:solidFill>
                <a:latin typeface="Bell MT"/>
                <a:ea typeface="Bell MT"/>
              </a:rPr>
              <a:t>(singular value decomposition)</a:t>
            </a:r>
            <a:endParaRPr b="0" lang="fr-BE" sz="2800" spc="-1" strike="noStrike">
              <a:latin typeface="Arial"/>
            </a:endParaRPr>
          </a:p>
        </p:txBody>
      </p:sp>
      <p:sp>
        <p:nvSpPr>
          <p:cNvPr id="227" name="TextShape 5"/>
          <p:cNvSpPr txBox="1"/>
          <p:nvPr/>
        </p:nvSpPr>
        <p:spPr>
          <a:xfrm>
            <a:off x="9900360" y="6459840"/>
            <a:ext cx="1311840" cy="364680"/>
          </a:xfrm>
          <a:prstGeom prst="rect">
            <a:avLst/>
          </a:prstGeom>
          <a:noFill/>
          <a:ln>
            <a:noFill/>
          </a:ln>
        </p:spPr>
        <p:txBody>
          <a:bodyPr anchor="ctr"/>
          <a:p>
            <a:pPr algn="r">
              <a:lnSpc>
                <a:spcPct val="100000"/>
              </a:lnSpc>
            </a:pPr>
            <a:fld id="{8274D047-6F8E-42E5-BC72-301AEE2DAB7F}" type="slidenum">
              <a:rPr b="1" lang="fr-BE" sz="1600" spc="-1" strike="noStrike">
                <a:solidFill>
                  <a:srgbClr val="ffffff"/>
                </a:solidFill>
                <a:latin typeface="Calibri"/>
              </a:rPr>
              <a:t>&lt;number&gt;</a:t>
            </a:fld>
            <a:endParaRPr b="0" lang="fr-BE" sz="1600" spc="-1" strike="noStrike">
              <a:latin typeface="Times New Roman"/>
            </a:endParaRPr>
          </a:p>
        </p:txBody>
      </p:sp>
    </p:spTree>
  </p:cSld>
  <p:timing>
    <p:tnLst>
      <p:par>
        <p:cTn id="38" dur="indefinite" restart="never" nodeType="tmRoot">
          <p:childTnLst>
            <p:seq>
              <p:cTn id="39"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1078200" y="2271600"/>
            <a:ext cx="8279280" cy="516960"/>
          </a:xfrm>
          <a:prstGeom prst="rect">
            <a:avLst/>
          </a:prstGeom>
          <a:noFill/>
          <a:ln>
            <a:noFill/>
          </a:ln>
        </p:spPr>
        <p:style>
          <a:lnRef idx="0"/>
          <a:fillRef idx="0"/>
          <a:effectRef idx="0"/>
          <a:fontRef idx="minor"/>
        </p:style>
        <p:txBody>
          <a:bodyPr lIns="90000" rIns="90000" tIns="45000" bIns="45000"/>
          <a:p>
            <a:pPr>
              <a:lnSpc>
                <a:spcPct val="100000"/>
              </a:lnSpc>
            </a:pPr>
            <a:r>
              <a:rPr b="0" lang="fr-BE" sz="2800" spc="-1" strike="noStrike">
                <a:solidFill>
                  <a:srgbClr val="000000"/>
                </a:solidFill>
                <a:latin typeface="Bell MT"/>
                <a:ea typeface="Bell MT"/>
              </a:rPr>
              <a:t>Understanding SVD</a:t>
            </a:r>
            <a:endParaRPr b="0" lang="fr-BE" sz="2800" spc="-1" strike="noStrike">
              <a:latin typeface="Arial"/>
            </a:endParaRPr>
          </a:p>
        </p:txBody>
      </p:sp>
      <p:sp>
        <p:nvSpPr>
          <p:cNvPr id="229" name="CustomShape 2"/>
          <p:cNvSpPr/>
          <p:nvPr/>
        </p:nvSpPr>
        <p:spPr>
          <a:xfrm>
            <a:off x="1078200" y="3257280"/>
            <a:ext cx="9664200" cy="2222640"/>
          </a:xfrm>
          <a:prstGeom prst="rect">
            <a:avLst/>
          </a:prstGeom>
          <a:noFill/>
          <a:ln>
            <a:noFill/>
          </a:ln>
        </p:spPr>
        <p:style>
          <a:lnRef idx="0"/>
          <a:fillRef idx="0"/>
          <a:effectRef idx="0"/>
          <a:fontRef idx="minor"/>
        </p:style>
        <p:txBody>
          <a:bodyPr lIns="90000" rIns="90000" tIns="45000" bIns="45000"/>
          <a:p>
            <a:pPr>
              <a:lnSpc>
                <a:spcPct val="100000"/>
              </a:lnSpc>
            </a:pPr>
            <a:r>
              <a:rPr b="0" lang="fr-BE" sz="2800" spc="-1" strike="noStrike">
                <a:solidFill>
                  <a:srgbClr val="000000"/>
                </a:solidFill>
                <a:latin typeface="Bell MT"/>
                <a:ea typeface="Bell MT"/>
              </a:rPr>
              <a:t>Main idea of LSA : to strip away most of dimensions and only keep those which capture the most variation in the document collection (typically, from |V| = hundreds of thousands to k = between 100 and 200). </a:t>
            </a:r>
            <a:endParaRPr b="0" lang="fr-BE" sz="2800" spc="-1" strike="noStrike">
              <a:latin typeface="Arial"/>
            </a:endParaRPr>
          </a:p>
        </p:txBody>
      </p:sp>
      <p:sp>
        <p:nvSpPr>
          <p:cNvPr id="230" name="CustomShape 3"/>
          <p:cNvSpPr/>
          <p:nvPr/>
        </p:nvSpPr>
        <p:spPr>
          <a:xfrm>
            <a:off x="176400" y="225360"/>
            <a:ext cx="12323880" cy="132516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The maths behind LSA : SVD </a:t>
            </a:r>
            <a:r>
              <a:rPr b="0" lang="fr-BE" sz="2800" spc="-49" strike="noStrike">
                <a:solidFill>
                  <a:srgbClr val="404040"/>
                </a:solidFill>
                <a:latin typeface="Bell MT"/>
                <a:ea typeface="Bell MT"/>
              </a:rPr>
              <a:t>(singular value decomposition)</a:t>
            </a:r>
            <a:endParaRPr b="0" lang="fr-BE" sz="2800" spc="-1" strike="noStrike">
              <a:latin typeface="Arial"/>
            </a:endParaRPr>
          </a:p>
        </p:txBody>
      </p:sp>
      <p:sp>
        <p:nvSpPr>
          <p:cNvPr id="231" name="TextShape 4"/>
          <p:cNvSpPr txBox="1"/>
          <p:nvPr/>
        </p:nvSpPr>
        <p:spPr>
          <a:xfrm>
            <a:off x="9900360" y="6459840"/>
            <a:ext cx="1311840" cy="364680"/>
          </a:xfrm>
          <a:prstGeom prst="rect">
            <a:avLst/>
          </a:prstGeom>
          <a:noFill/>
          <a:ln>
            <a:noFill/>
          </a:ln>
        </p:spPr>
        <p:txBody>
          <a:bodyPr anchor="ctr"/>
          <a:p>
            <a:pPr algn="r">
              <a:lnSpc>
                <a:spcPct val="100000"/>
              </a:lnSpc>
            </a:pPr>
            <a:fld id="{0C0FD4F1-682A-4E7E-AFE6-0BFB9D7CF261}" type="slidenum">
              <a:rPr b="1" lang="fr-BE" sz="1600" spc="-1" strike="noStrike">
                <a:solidFill>
                  <a:srgbClr val="ffffff"/>
                </a:solidFill>
                <a:latin typeface="Calibri"/>
              </a:rPr>
              <a:t>&lt;number&gt;</a:t>
            </a:fld>
            <a:endParaRPr b="0" lang="fr-BE" sz="1600" spc="-1" strike="noStrike">
              <a:latin typeface="Times New Roman"/>
            </a:endParaRPr>
          </a:p>
        </p:txBody>
      </p:sp>
    </p:spTree>
  </p:cSld>
  <p:timing>
    <p:tnLst>
      <p:par>
        <p:cTn id="40" dur="indefinite" restart="never" nodeType="tmRoot">
          <p:childTnLst>
            <p:seq>
              <p:cTn id="41"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176400" y="225360"/>
            <a:ext cx="12323880" cy="132516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The maths behind LSA : SVD </a:t>
            </a:r>
            <a:r>
              <a:rPr b="0" lang="fr-BE" sz="2800" spc="-49" strike="noStrike">
                <a:solidFill>
                  <a:srgbClr val="404040"/>
                </a:solidFill>
                <a:latin typeface="Bell MT"/>
                <a:ea typeface="Bell MT"/>
              </a:rPr>
              <a:t>(singular value decomposition)</a:t>
            </a:r>
            <a:endParaRPr b="0" lang="fr-BE" sz="2800" spc="-1" strike="noStrike">
              <a:latin typeface="Arial"/>
            </a:endParaRPr>
          </a:p>
        </p:txBody>
      </p:sp>
      <p:sp>
        <p:nvSpPr>
          <p:cNvPr id="233" name="TextShape 2"/>
          <p:cNvSpPr txBox="1"/>
          <p:nvPr/>
        </p:nvSpPr>
        <p:spPr>
          <a:xfrm>
            <a:off x="9900360" y="6459840"/>
            <a:ext cx="1311840" cy="364680"/>
          </a:xfrm>
          <a:prstGeom prst="rect">
            <a:avLst/>
          </a:prstGeom>
          <a:noFill/>
          <a:ln>
            <a:noFill/>
          </a:ln>
        </p:spPr>
        <p:txBody>
          <a:bodyPr anchor="ctr"/>
          <a:p>
            <a:pPr algn="r">
              <a:lnSpc>
                <a:spcPct val="100000"/>
              </a:lnSpc>
            </a:pPr>
            <a:fld id="{763AE4DF-8FAD-4726-8112-699B97D47247}" type="slidenum">
              <a:rPr b="1" lang="fr-BE" sz="1600" spc="-1" strike="noStrike">
                <a:solidFill>
                  <a:srgbClr val="ffffff"/>
                </a:solidFill>
                <a:latin typeface="Calibri"/>
              </a:rPr>
              <a:t>&lt;number&gt;</a:t>
            </a:fld>
            <a:endParaRPr b="0" lang="fr-BE" sz="1600" spc="-1" strike="noStrike">
              <a:latin typeface="Times New Roman"/>
            </a:endParaRPr>
          </a:p>
        </p:txBody>
      </p:sp>
      <p:pic>
        <p:nvPicPr>
          <p:cNvPr id="234" name="Image 1" descr=""/>
          <p:cNvPicPr/>
          <p:nvPr/>
        </p:nvPicPr>
        <p:blipFill>
          <a:blip r:embed="rId1"/>
          <a:stretch/>
        </p:blipFill>
        <p:spPr>
          <a:xfrm>
            <a:off x="2773080" y="2083320"/>
            <a:ext cx="6770520" cy="3843360"/>
          </a:xfrm>
          <a:prstGeom prst="rect">
            <a:avLst/>
          </a:prstGeom>
          <a:ln>
            <a:noFill/>
          </a:ln>
          <a:effectLst>
            <a:outerShdw algn="tl" blurRad="292100" dir="2700000" dist="139700" rotWithShape="0">
              <a:srgbClr val="333333">
                <a:alpha val="65000"/>
              </a:srgbClr>
            </a:outerShdw>
          </a:effectLst>
        </p:spPr>
      </p:pic>
    </p:spTree>
  </p:cSld>
  <p:timing>
    <p:tnLst>
      <p:par>
        <p:cTn id="42" dur="indefinite" restart="never" nodeType="tmRoot">
          <p:childTnLst>
            <p:seq>
              <p:cTn id="43"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808200" y="2076480"/>
            <a:ext cx="8279280" cy="942840"/>
          </a:xfrm>
          <a:prstGeom prst="rect">
            <a:avLst/>
          </a:prstGeom>
          <a:noFill/>
          <a:ln>
            <a:noFill/>
          </a:ln>
        </p:spPr>
        <p:style>
          <a:lnRef idx="0"/>
          <a:fillRef idx="0"/>
          <a:effectRef idx="0"/>
          <a:fontRef idx="minor"/>
        </p:style>
        <p:txBody>
          <a:bodyPr lIns="90000" rIns="90000" tIns="45000" bIns="45000"/>
          <a:p>
            <a:pPr>
              <a:lnSpc>
                <a:spcPct val="100000"/>
              </a:lnSpc>
            </a:pPr>
            <a:r>
              <a:rPr b="0" lang="fr-BE" sz="2800" spc="-1" strike="noStrike">
                <a:solidFill>
                  <a:srgbClr val="000000"/>
                </a:solidFill>
                <a:latin typeface="Bell MT"/>
                <a:ea typeface="Bell MT"/>
              </a:rPr>
              <a:t>Understanding SVD using statisical interpretation :</a:t>
            </a:r>
            <a:endParaRPr b="0" lang="fr-BE" sz="2800" spc="-1" strike="noStrike">
              <a:latin typeface="Arial"/>
            </a:endParaRPr>
          </a:p>
        </p:txBody>
      </p:sp>
      <p:sp>
        <p:nvSpPr>
          <p:cNvPr id="236" name="CustomShape 2"/>
          <p:cNvSpPr/>
          <p:nvPr/>
        </p:nvSpPr>
        <p:spPr>
          <a:xfrm>
            <a:off x="808200" y="2905200"/>
            <a:ext cx="9243360" cy="1370160"/>
          </a:xfrm>
          <a:prstGeom prst="rect">
            <a:avLst/>
          </a:prstGeom>
          <a:noFill/>
          <a:ln>
            <a:noFill/>
          </a:ln>
        </p:spPr>
        <p:style>
          <a:lnRef idx="0"/>
          <a:fillRef idx="0"/>
          <a:effectRef idx="0"/>
          <a:fontRef idx="minor"/>
        </p:style>
        <p:txBody>
          <a:bodyPr lIns="90000" rIns="90000" tIns="45000" bIns="45000"/>
          <a:p>
            <a:pPr>
              <a:lnSpc>
                <a:spcPct val="100000"/>
              </a:lnSpc>
            </a:pPr>
            <a:r>
              <a:rPr b="0" lang="fr-BE" sz="2800" spc="-1" strike="noStrike">
                <a:solidFill>
                  <a:srgbClr val="000000"/>
                </a:solidFill>
                <a:latin typeface="Bell MT"/>
                <a:ea typeface="Bell MT"/>
              </a:rPr>
              <a:t>Conculsion on SVD : Quite hard to understand ! But hopefully, we can use library to implement SVD without doing all the maths!</a:t>
            </a:r>
            <a:endParaRPr b="0" lang="fr-BE" sz="2800" spc="-1" strike="noStrike">
              <a:latin typeface="Arial"/>
            </a:endParaRPr>
          </a:p>
        </p:txBody>
      </p:sp>
      <p:pic>
        <p:nvPicPr>
          <p:cNvPr id="237" name="Image 8" descr=""/>
          <p:cNvPicPr/>
          <p:nvPr/>
        </p:nvPicPr>
        <p:blipFill>
          <a:blip r:embed="rId1"/>
          <a:stretch/>
        </p:blipFill>
        <p:spPr>
          <a:xfrm>
            <a:off x="2529720" y="4595400"/>
            <a:ext cx="7617240" cy="1138680"/>
          </a:xfrm>
          <a:prstGeom prst="rect">
            <a:avLst/>
          </a:prstGeom>
          <a:ln>
            <a:noFill/>
          </a:ln>
          <a:effectLst>
            <a:outerShdw algn="tl" blurRad="292100" dir="2700000" dist="139700" rotWithShape="0">
              <a:srgbClr val="333333">
                <a:alpha val="65000"/>
              </a:srgbClr>
            </a:outerShdw>
          </a:effectLst>
        </p:spPr>
      </p:pic>
      <p:sp>
        <p:nvSpPr>
          <p:cNvPr id="238" name="CustomShape 3"/>
          <p:cNvSpPr/>
          <p:nvPr/>
        </p:nvSpPr>
        <p:spPr>
          <a:xfrm>
            <a:off x="176400" y="225360"/>
            <a:ext cx="12323880" cy="132516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The maths behind LSA : SVD </a:t>
            </a:r>
            <a:r>
              <a:rPr b="0" lang="fr-BE" sz="2800" spc="-49" strike="noStrike">
                <a:solidFill>
                  <a:srgbClr val="404040"/>
                </a:solidFill>
                <a:latin typeface="Bell MT"/>
                <a:ea typeface="Bell MT"/>
              </a:rPr>
              <a:t>(singular value decomposition)</a:t>
            </a:r>
            <a:endParaRPr b="0" lang="fr-BE" sz="2800" spc="-1" strike="noStrike">
              <a:latin typeface="Arial"/>
            </a:endParaRPr>
          </a:p>
        </p:txBody>
      </p:sp>
      <p:sp>
        <p:nvSpPr>
          <p:cNvPr id="239" name="TextShape 4"/>
          <p:cNvSpPr txBox="1"/>
          <p:nvPr/>
        </p:nvSpPr>
        <p:spPr>
          <a:xfrm>
            <a:off x="9900360" y="6459840"/>
            <a:ext cx="1311840" cy="364680"/>
          </a:xfrm>
          <a:prstGeom prst="rect">
            <a:avLst/>
          </a:prstGeom>
          <a:noFill/>
          <a:ln>
            <a:noFill/>
          </a:ln>
        </p:spPr>
        <p:txBody>
          <a:bodyPr anchor="ctr"/>
          <a:p>
            <a:pPr algn="r">
              <a:lnSpc>
                <a:spcPct val="100000"/>
              </a:lnSpc>
            </a:pPr>
            <a:fld id="{6A03FD85-E6A0-4E90-86FE-F6AE7FF1CF40}" type="slidenum">
              <a:rPr b="1" lang="fr-BE" sz="1600" spc="-1" strike="noStrike">
                <a:solidFill>
                  <a:srgbClr val="ffffff"/>
                </a:solidFill>
                <a:latin typeface="Calibri"/>
              </a:rPr>
              <a:t>&lt;number&gt;</a:t>
            </a:fld>
            <a:endParaRPr b="0" lang="fr-BE" sz="1600" spc="-1" strike="noStrike">
              <a:latin typeface="Times New Roman"/>
            </a:endParaRPr>
          </a:p>
        </p:txBody>
      </p:sp>
    </p:spTree>
  </p:cSld>
  <p:timing>
    <p:tnLst>
      <p:par>
        <p:cTn id="44" dur="indefinite" restart="never" nodeType="tmRoot">
          <p:childTnLst>
            <p:seq>
              <p:cTn id="45"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41"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42"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43" name="CustomShape 4"/>
          <p:cNvSpPr/>
          <p:nvPr/>
        </p:nvSpPr>
        <p:spPr>
          <a:xfrm>
            <a:off x="0" y="0"/>
            <a:ext cx="12191760" cy="633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7162200" y="772200"/>
            <a:ext cx="4578840" cy="3685680"/>
          </a:xfrm>
          <a:prstGeom prst="rect">
            <a:avLst/>
          </a:prstGeom>
          <a:noFill/>
          <a:ln>
            <a:noFill/>
          </a:ln>
        </p:spPr>
        <p:style>
          <a:lnRef idx="0"/>
          <a:fillRef idx="0"/>
          <a:effectRef idx="0"/>
          <a:fontRef idx="minor"/>
        </p:style>
        <p:txBody>
          <a:bodyPr anchor="b">
            <a:normAutofit/>
          </a:bodyPr>
          <a:p>
            <a:pPr>
              <a:lnSpc>
                <a:spcPct val="85000"/>
              </a:lnSpc>
              <a:spcAft>
                <a:spcPts val="601"/>
              </a:spcAft>
            </a:pPr>
            <a:r>
              <a:rPr b="0" lang="fr-BE" sz="5400" spc="-49" strike="noStrike">
                <a:solidFill>
                  <a:srgbClr val="262626"/>
                </a:solidFill>
                <a:latin typeface="Bell MT"/>
                <a:ea typeface="Bell MT"/>
              </a:rPr>
              <a:t>Probalistic topics model</a:t>
            </a:r>
            <a:endParaRPr b="0" lang="fr-BE" sz="5400" spc="-1" strike="noStrike">
              <a:latin typeface="Arial"/>
            </a:endParaRPr>
          </a:p>
        </p:txBody>
      </p:sp>
      <p:sp>
        <p:nvSpPr>
          <p:cNvPr id="245" name="CustomShape 6"/>
          <p:cNvSpPr/>
          <p:nvPr/>
        </p:nvSpPr>
        <p:spPr>
          <a:xfrm>
            <a:off x="0" y="0"/>
            <a:ext cx="6478920" cy="6333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321840" y="321840"/>
            <a:ext cx="3057480" cy="3407760"/>
          </a:xfrm>
          <a:prstGeom prst="rect">
            <a:avLst/>
          </a:prstGeom>
          <a:solidFill>
            <a:srgbClr val="ffffff"/>
          </a:solidFill>
          <a:ln w="63360">
            <a:noFill/>
          </a:ln>
        </p:spPr>
        <p:style>
          <a:lnRef idx="2">
            <a:schemeClr val="accent1">
              <a:shade val="50000"/>
            </a:schemeClr>
          </a:lnRef>
          <a:fillRef idx="1">
            <a:schemeClr val="accent1"/>
          </a:fillRef>
          <a:effectRef idx="0">
            <a:schemeClr val="accent1"/>
          </a:effectRef>
          <a:fontRef idx="minor"/>
        </p:style>
      </p:sp>
      <p:sp>
        <p:nvSpPr>
          <p:cNvPr id="247" name="CustomShape 8"/>
          <p:cNvSpPr/>
          <p:nvPr/>
        </p:nvSpPr>
        <p:spPr>
          <a:xfrm>
            <a:off x="3512160" y="321840"/>
            <a:ext cx="2583720" cy="195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48" name="CustomShape 9"/>
          <p:cNvSpPr/>
          <p:nvPr/>
        </p:nvSpPr>
        <p:spPr>
          <a:xfrm>
            <a:off x="321840" y="3879000"/>
            <a:ext cx="3057480" cy="213516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49" name="CustomShape 10"/>
          <p:cNvSpPr/>
          <p:nvPr/>
        </p:nvSpPr>
        <p:spPr>
          <a:xfrm>
            <a:off x="3528720" y="2450880"/>
            <a:ext cx="2567160" cy="3532320"/>
          </a:xfrm>
          <a:prstGeom prst="rect">
            <a:avLst/>
          </a:prstGeom>
          <a:solidFill>
            <a:srgbClr val="ffffff"/>
          </a:solidFill>
          <a:ln w="63360">
            <a:noFill/>
          </a:ln>
        </p:spPr>
        <p:style>
          <a:lnRef idx="2">
            <a:schemeClr val="accent1">
              <a:shade val="50000"/>
            </a:schemeClr>
          </a:lnRef>
          <a:fillRef idx="1">
            <a:schemeClr val="accent1"/>
          </a:fillRef>
          <a:effectRef idx="0">
            <a:schemeClr val="accent1"/>
          </a:effectRef>
          <a:fontRef idx="minor"/>
        </p:style>
      </p:sp>
      <p:pic>
        <p:nvPicPr>
          <p:cNvPr id="250" name="Image 1" descr=""/>
          <p:cNvPicPr/>
          <p:nvPr/>
        </p:nvPicPr>
        <p:blipFill>
          <a:blip r:embed="rId1"/>
          <a:stretch/>
        </p:blipFill>
        <p:spPr>
          <a:xfrm>
            <a:off x="525240" y="4228920"/>
            <a:ext cx="2690280" cy="1419120"/>
          </a:xfrm>
          <a:prstGeom prst="rect">
            <a:avLst/>
          </a:prstGeom>
          <a:ln>
            <a:noFill/>
          </a:ln>
        </p:spPr>
      </p:pic>
      <p:sp>
        <p:nvSpPr>
          <p:cNvPr id="251" name="Line 11"/>
          <p:cNvSpPr/>
          <p:nvPr/>
        </p:nvSpPr>
        <p:spPr>
          <a:xfrm>
            <a:off x="7227720" y="4343400"/>
            <a:ext cx="393192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252" name="CustomShape 12"/>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3" name="CustomShape 13"/>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4" name="TextShape 14"/>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72214F61-3D19-48BF-B624-738FF9DB9D7E}" type="slidenum">
              <a:rPr b="1" lang="fr-BE" sz="1600" spc="-1" strike="noStrike">
                <a:solidFill>
                  <a:srgbClr val="ffffff"/>
                </a:solidFill>
                <a:latin typeface="Calibri"/>
              </a:rPr>
              <a:t>&lt;number&gt;</a:t>
            </a:fld>
            <a:endParaRPr b="0" lang="fr-BE" sz="1600" spc="-1" strike="noStrike">
              <a:latin typeface="Times New Roman"/>
            </a:endParaRPr>
          </a:p>
        </p:txBody>
      </p:sp>
      <p:pic>
        <p:nvPicPr>
          <p:cNvPr id="255" name="Image 17" descr=""/>
          <p:cNvPicPr/>
          <p:nvPr/>
        </p:nvPicPr>
        <p:blipFill>
          <a:blip r:embed="rId2"/>
          <a:stretch/>
        </p:blipFill>
        <p:spPr>
          <a:xfrm>
            <a:off x="321840" y="617040"/>
            <a:ext cx="3057480" cy="3005640"/>
          </a:xfrm>
          <a:prstGeom prst="rect">
            <a:avLst/>
          </a:prstGeom>
          <a:ln>
            <a:noFill/>
          </a:ln>
          <a:effectLst>
            <a:reflection algn="bl" blurRad="12700" dir="5400000" dist="5000" endPos="28000" rotWithShape="0" stA="38000" sy="-100000"/>
          </a:effectLst>
        </p:spPr>
      </p:pic>
      <p:pic>
        <p:nvPicPr>
          <p:cNvPr id="256" name="Image 2" descr=""/>
          <p:cNvPicPr/>
          <p:nvPr/>
        </p:nvPicPr>
        <p:blipFill>
          <a:blip r:embed="rId3"/>
          <a:stretch/>
        </p:blipFill>
        <p:spPr>
          <a:xfrm>
            <a:off x="3615480" y="666720"/>
            <a:ext cx="2391480" cy="1261440"/>
          </a:xfrm>
          <a:prstGeom prst="rect">
            <a:avLst/>
          </a:prstGeom>
          <a:ln>
            <a:noFill/>
          </a:ln>
        </p:spPr>
      </p:pic>
      <p:pic>
        <p:nvPicPr>
          <p:cNvPr id="257" name="Image 18" descr=""/>
          <p:cNvPicPr/>
          <p:nvPr/>
        </p:nvPicPr>
        <p:blipFill>
          <a:blip r:embed="rId4"/>
          <a:stretch/>
        </p:blipFill>
        <p:spPr>
          <a:xfrm>
            <a:off x="3538800" y="3361680"/>
            <a:ext cx="2545200" cy="2039040"/>
          </a:xfrm>
          <a:prstGeom prst="rect">
            <a:avLst/>
          </a:prstGeom>
          <a:ln>
            <a:noFill/>
          </a:ln>
        </p:spPr>
      </p:pic>
    </p:spTree>
  </p:cSld>
  <p:timing>
    <p:tnLst>
      <p:par>
        <p:cTn id="46" dur="indefinite" restart="never" nodeType="tmRoot">
          <p:childTnLst>
            <p:seq>
              <p:cTn id="47"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1" name="CustomShape 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2" name="CustomShape 2"/>
          <p:cNvSpPr/>
          <p:nvPr/>
        </p:nvSpPr>
        <p:spPr>
          <a:xfrm>
            <a:off x="0" y="634176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3"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54" name="CustomShape 4"/>
          <p:cNvSpPr/>
          <p:nvPr/>
        </p:nvSpPr>
        <p:spPr>
          <a:xfrm>
            <a:off x="0" y="0"/>
            <a:ext cx="12186000" cy="6857640"/>
          </a:xfrm>
          <a:prstGeom prst="rect">
            <a:avLst/>
          </a:prstGeom>
          <a:solidFill>
            <a:schemeClr val="bg1"/>
          </a:solidFill>
          <a:ln>
            <a:noFill/>
          </a:ln>
        </p:spPr>
        <p:style>
          <a:lnRef idx="2">
            <a:schemeClr val="accent6">
              <a:shade val="50000"/>
            </a:schemeClr>
          </a:lnRef>
          <a:fillRef idx="1001">
            <a:schemeClr val="lt1"/>
          </a:fillRef>
          <a:effectRef idx="0">
            <a:schemeClr val="accent6"/>
          </a:effectRef>
          <a:fontRef idx="minor"/>
        </p:style>
      </p:sp>
      <p:sp>
        <p:nvSpPr>
          <p:cNvPr id="155" name="CustomShape 5"/>
          <p:cNvSpPr/>
          <p:nvPr/>
        </p:nvSpPr>
        <p:spPr>
          <a:xfrm>
            <a:off x="0" y="0"/>
            <a:ext cx="4050360" cy="6857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6" name="CustomShape 6"/>
          <p:cNvSpPr/>
          <p:nvPr/>
        </p:nvSpPr>
        <p:spPr>
          <a:xfrm>
            <a:off x="4039920" y="0"/>
            <a:ext cx="6372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157" name="Group 7"/>
          <p:cNvGrpSpPr/>
          <p:nvPr/>
        </p:nvGrpSpPr>
        <p:grpSpPr>
          <a:xfrm>
            <a:off x="4741920" y="761040"/>
            <a:ext cx="6797160" cy="5406840"/>
            <a:chOff x="4741920" y="761040"/>
            <a:chExt cx="6797160" cy="5406840"/>
          </a:xfrm>
        </p:grpSpPr>
        <p:sp>
          <p:nvSpPr>
            <p:cNvPr id="158" name="CustomShape 8"/>
            <p:cNvSpPr/>
            <p:nvPr/>
          </p:nvSpPr>
          <p:spPr>
            <a:xfrm>
              <a:off x="4741920" y="997200"/>
              <a:ext cx="6797160" cy="402840"/>
            </a:xfrm>
            <a:prstGeom prst="rect">
              <a:avLst/>
            </a:prstGeom>
            <a:solidFill>
              <a:schemeClr val="lt1">
                <a:alpha val="90000"/>
                <a:hueOff val="0"/>
                <a:satOff val="0"/>
                <a:lumOff val="0"/>
                <a:alphaOff val="0"/>
              </a:schemeClr>
            </a:solidFill>
            <a:ln>
              <a:solidFill>
                <a:schemeClr val="accent2">
                  <a:hueOff val="0"/>
                  <a:satOff val="0"/>
                  <a:lumOff val="0"/>
                  <a:alphaOff val="0"/>
                </a:schemeClr>
              </a:solidFill>
              <a:round/>
            </a:ln>
          </p:spPr>
          <p:style>
            <a:lnRef idx="2"/>
            <a:fillRef idx="0"/>
            <a:effectRef idx="0"/>
            <a:fontRef idx="minor"/>
          </p:style>
        </p:sp>
        <p:sp>
          <p:nvSpPr>
            <p:cNvPr id="159" name="CustomShape 9"/>
            <p:cNvSpPr/>
            <p:nvPr/>
          </p:nvSpPr>
          <p:spPr>
            <a:xfrm>
              <a:off x="5081760" y="761040"/>
              <a:ext cx="4758120" cy="471960"/>
            </a:xfrm>
            <a:prstGeom prst="roundRect">
              <a:avLst>
                <a:gd name="adj" fmla="val 16667"/>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3040" rIns="180000" tIns="23040" bIns="23040" anchor="ctr"/>
            <a:p>
              <a:pPr>
                <a:lnSpc>
                  <a:spcPct val="90000"/>
                </a:lnSpc>
                <a:spcAft>
                  <a:spcPts val="561"/>
                </a:spcAft>
              </a:pPr>
              <a:r>
                <a:rPr b="0" lang="fr-BE" sz="1600" spc="-1" strike="noStrike">
                  <a:solidFill>
                    <a:srgbClr val="ffffff"/>
                  </a:solidFill>
                  <a:latin typeface="Calibri"/>
                </a:rPr>
                <a:t>Introduction</a:t>
              </a:r>
              <a:endParaRPr b="0" lang="fr-BE" sz="1600" spc="-1" strike="noStrike">
                <a:latin typeface="Arial"/>
              </a:endParaRPr>
            </a:p>
          </p:txBody>
        </p:sp>
        <p:sp>
          <p:nvSpPr>
            <p:cNvPr id="160" name="CustomShape 10"/>
            <p:cNvSpPr/>
            <p:nvPr/>
          </p:nvSpPr>
          <p:spPr>
            <a:xfrm>
              <a:off x="4741920" y="1701000"/>
              <a:ext cx="6797160" cy="1209240"/>
            </a:xfrm>
            <a:prstGeom prst="rect">
              <a:avLst/>
            </a:prstGeom>
            <a:solidFill>
              <a:schemeClr val="lt1">
                <a:alpha val="90000"/>
                <a:hueOff val="0"/>
                <a:satOff val="0"/>
                <a:lumOff val="0"/>
                <a:alphaOff val="0"/>
              </a:schemeClr>
            </a:solidFill>
            <a:ln>
              <a:solidFill>
                <a:schemeClr val="accent2">
                  <a:hueOff val="0"/>
                  <a:satOff val="0"/>
                  <a:lumOff val="0"/>
                  <a:alphaOff val="0"/>
                </a:schemeClr>
              </a:solidFill>
              <a:round/>
            </a:ln>
          </p:spPr>
          <p:style>
            <a:lnRef idx="2"/>
            <a:fillRef idx="0"/>
            <a:effectRef idx="0"/>
            <a:fontRef idx="minor"/>
          </p:style>
          <p:txBody>
            <a:bodyPr lIns="527400" rIns="527400" tIns="333360" bIns="113760"/>
            <a:p>
              <a:pPr lvl="1" marL="171360" indent="-171000">
                <a:lnSpc>
                  <a:spcPct val="90000"/>
                </a:lnSpc>
                <a:spcAft>
                  <a:spcPts val="241"/>
                </a:spcAft>
                <a:buClr>
                  <a:srgbClr val="000000"/>
                </a:buClr>
                <a:buFont typeface="Symbol" charset="2"/>
                <a:buChar char=""/>
              </a:pPr>
              <a:r>
                <a:rPr b="0" lang="fr-BE" sz="1600" spc="-1" strike="noStrike">
                  <a:solidFill>
                    <a:srgbClr val="000000"/>
                  </a:solidFill>
                  <a:latin typeface="Calibri"/>
                </a:rPr>
                <a:t>Last week's reminder</a:t>
              </a:r>
              <a:endParaRPr b="0" lang="fr-BE" sz="1600" spc="-1" strike="noStrike">
                <a:latin typeface="Arial"/>
              </a:endParaRPr>
            </a:p>
            <a:p>
              <a:pPr lvl="1" marL="171360" indent="-171000">
                <a:lnSpc>
                  <a:spcPct val="90000"/>
                </a:lnSpc>
                <a:spcAft>
                  <a:spcPts val="241"/>
                </a:spcAft>
                <a:buClr>
                  <a:srgbClr val="000000"/>
                </a:buClr>
                <a:buFont typeface="Symbol" charset="2"/>
                <a:buChar char=""/>
              </a:pPr>
              <a:r>
                <a:rPr b="0" lang="fr-BE" sz="1600" spc="-1" strike="noStrike">
                  <a:solidFill>
                    <a:srgbClr val="000000"/>
                  </a:solidFill>
                  <a:latin typeface="Calibri"/>
                </a:rPr>
                <a:t>Latent Semantic Indexing </a:t>
              </a:r>
              <a:endParaRPr b="0" lang="fr-BE" sz="1600" spc="-1" strike="noStrike">
                <a:latin typeface="Arial"/>
              </a:endParaRPr>
            </a:p>
            <a:p>
              <a:pPr lvl="1" marL="171360" indent="-171000">
                <a:lnSpc>
                  <a:spcPct val="90000"/>
                </a:lnSpc>
                <a:spcAft>
                  <a:spcPts val="241"/>
                </a:spcAft>
                <a:buClr>
                  <a:srgbClr val="000000"/>
                </a:buClr>
                <a:buFont typeface="Symbol" charset="2"/>
                <a:buChar char=""/>
              </a:pPr>
              <a:r>
                <a:rPr b="0" lang="fr-BE" sz="1600" spc="-1" strike="noStrike">
                  <a:solidFill>
                    <a:srgbClr val="000000"/>
                  </a:solidFill>
                  <a:latin typeface="Calibri"/>
                </a:rPr>
                <a:t>Singular value decomposition </a:t>
              </a:r>
              <a:endParaRPr b="0" lang="fr-BE" sz="1600" spc="-1" strike="noStrike">
                <a:latin typeface="Arial"/>
              </a:endParaRPr>
            </a:p>
          </p:txBody>
        </p:sp>
        <p:sp>
          <p:nvSpPr>
            <p:cNvPr id="161" name="CustomShape 11"/>
            <p:cNvSpPr/>
            <p:nvPr/>
          </p:nvSpPr>
          <p:spPr>
            <a:xfrm>
              <a:off x="5081760" y="1486800"/>
              <a:ext cx="4758120" cy="471960"/>
            </a:xfrm>
            <a:prstGeom prst="roundRect">
              <a:avLst>
                <a:gd name="adj" fmla="val 16667"/>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3040" rIns="180000" tIns="23040" bIns="23040" anchor="ctr"/>
            <a:p>
              <a:pPr>
                <a:lnSpc>
                  <a:spcPct val="90000"/>
                </a:lnSpc>
                <a:spcAft>
                  <a:spcPts val="561"/>
                </a:spcAft>
              </a:pPr>
              <a:r>
                <a:rPr b="0" lang="fr-BE" sz="1600" spc="-1" strike="noStrike">
                  <a:solidFill>
                    <a:srgbClr val="ffffff"/>
                  </a:solidFill>
                  <a:latin typeface="Calibri"/>
                </a:rPr>
                <a:t>Information Retrieval</a:t>
              </a:r>
              <a:endParaRPr b="0" lang="fr-BE" sz="1600" spc="-1" strike="noStrike">
                <a:latin typeface="Arial"/>
              </a:endParaRPr>
            </a:p>
          </p:txBody>
        </p:sp>
        <p:sp>
          <p:nvSpPr>
            <p:cNvPr id="162" name="CustomShape 12"/>
            <p:cNvSpPr/>
            <p:nvPr/>
          </p:nvSpPr>
          <p:spPr>
            <a:xfrm>
              <a:off x="4741920" y="3255120"/>
              <a:ext cx="6797160" cy="1461240"/>
            </a:xfrm>
            <a:prstGeom prst="rect">
              <a:avLst/>
            </a:prstGeom>
            <a:solidFill>
              <a:schemeClr val="lt1">
                <a:alpha val="90000"/>
                <a:hueOff val="0"/>
                <a:satOff val="0"/>
                <a:lumOff val="0"/>
                <a:alphaOff val="0"/>
              </a:schemeClr>
            </a:solidFill>
            <a:ln>
              <a:solidFill>
                <a:schemeClr val="accent2">
                  <a:hueOff val="0"/>
                  <a:satOff val="0"/>
                  <a:lumOff val="0"/>
                  <a:alphaOff val="0"/>
                </a:schemeClr>
              </a:solidFill>
              <a:round/>
            </a:ln>
          </p:spPr>
          <p:style>
            <a:lnRef idx="2"/>
            <a:fillRef idx="0"/>
            <a:effectRef idx="0"/>
            <a:fontRef idx="minor"/>
          </p:style>
          <p:txBody>
            <a:bodyPr lIns="527400" rIns="527400" tIns="333360" bIns="113760"/>
            <a:p>
              <a:pPr lvl="1" marL="171360" indent="-171000">
                <a:lnSpc>
                  <a:spcPct val="90000"/>
                </a:lnSpc>
                <a:spcAft>
                  <a:spcPts val="241"/>
                </a:spcAft>
                <a:buClr>
                  <a:srgbClr val="000000"/>
                </a:buClr>
                <a:buFont typeface="Symbol" charset="2"/>
                <a:buChar char=""/>
              </a:pPr>
              <a:r>
                <a:rPr b="0" lang="fr-BE" sz="1600" spc="-1" strike="noStrike">
                  <a:solidFill>
                    <a:srgbClr val="000000"/>
                  </a:solidFill>
                  <a:latin typeface="Calibri"/>
                </a:rPr>
                <a:t>Mixture of Unigrams Model </a:t>
              </a:r>
              <a:endParaRPr b="0" lang="fr-BE" sz="1600" spc="-1" strike="noStrike">
                <a:latin typeface="Arial"/>
              </a:endParaRPr>
            </a:p>
            <a:p>
              <a:pPr lvl="1" marL="171360" indent="-171000">
                <a:lnSpc>
                  <a:spcPct val="90000"/>
                </a:lnSpc>
                <a:spcAft>
                  <a:spcPts val="241"/>
                </a:spcAft>
                <a:buClr>
                  <a:srgbClr val="000000"/>
                </a:buClr>
                <a:buFont typeface="Symbol" charset="2"/>
                <a:buChar char=""/>
              </a:pPr>
              <a:r>
                <a:rPr b="0" lang="fr-BE" sz="1600" spc="-1" strike="noStrike">
                  <a:solidFill>
                    <a:srgbClr val="000000"/>
                  </a:solidFill>
                  <a:latin typeface="Calibri"/>
                </a:rPr>
                <a:t>Probabilistic Latent Semantic Indexing </a:t>
              </a:r>
              <a:endParaRPr b="0" lang="fr-BE" sz="1600" spc="-1" strike="noStrike">
                <a:latin typeface="Arial"/>
              </a:endParaRPr>
            </a:p>
            <a:p>
              <a:pPr lvl="1" marL="171360" indent="-171000">
                <a:lnSpc>
                  <a:spcPct val="90000"/>
                </a:lnSpc>
                <a:spcAft>
                  <a:spcPts val="241"/>
                </a:spcAft>
                <a:buClr>
                  <a:srgbClr val="000000"/>
                </a:buClr>
                <a:buFont typeface="Symbol" charset="2"/>
                <a:buChar char=""/>
              </a:pPr>
              <a:r>
                <a:rPr b="0" lang="fr-BE" sz="1600" spc="-1" strike="noStrike">
                  <a:solidFill>
                    <a:srgbClr val="000000"/>
                  </a:solidFill>
                  <a:latin typeface="Calibri"/>
                </a:rPr>
                <a:t>Latent Dirichlet Allocation </a:t>
              </a:r>
              <a:endParaRPr b="0" lang="fr-BE" sz="1600" spc="-1" strike="noStrike">
                <a:latin typeface="Arial"/>
              </a:endParaRPr>
            </a:p>
            <a:p>
              <a:pPr lvl="1" marL="171360" indent="-171000">
                <a:lnSpc>
                  <a:spcPct val="90000"/>
                </a:lnSpc>
                <a:spcAft>
                  <a:spcPts val="241"/>
                </a:spcAft>
                <a:buClr>
                  <a:srgbClr val="000000"/>
                </a:buClr>
                <a:buFont typeface="Symbol" charset="2"/>
                <a:buChar char=""/>
              </a:pPr>
              <a:r>
                <a:rPr b="0" lang="fr-BE" sz="1600" spc="-1" strike="noStrike">
                  <a:solidFill>
                    <a:srgbClr val="000000"/>
                  </a:solidFill>
                  <a:latin typeface="Calibri"/>
                </a:rPr>
                <a:t>Exemples</a:t>
              </a:r>
              <a:endParaRPr b="0" lang="fr-BE" sz="1600" spc="-1" strike="noStrike">
                <a:latin typeface="Arial"/>
              </a:endParaRPr>
            </a:p>
          </p:txBody>
        </p:sp>
        <p:sp>
          <p:nvSpPr>
            <p:cNvPr id="163" name="CustomShape 13"/>
            <p:cNvSpPr/>
            <p:nvPr/>
          </p:nvSpPr>
          <p:spPr>
            <a:xfrm>
              <a:off x="5081760" y="3018960"/>
              <a:ext cx="4758120" cy="471960"/>
            </a:xfrm>
            <a:prstGeom prst="roundRect">
              <a:avLst>
                <a:gd name="adj" fmla="val 16667"/>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3040" rIns="180000" tIns="23040" bIns="23040" anchor="ctr"/>
            <a:p>
              <a:pPr>
                <a:lnSpc>
                  <a:spcPct val="90000"/>
                </a:lnSpc>
                <a:spcAft>
                  <a:spcPts val="561"/>
                </a:spcAft>
              </a:pPr>
              <a:r>
                <a:rPr b="0" lang="fr-BE" sz="1600" spc="-1" strike="noStrike">
                  <a:solidFill>
                    <a:srgbClr val="ffffff"/>
                  </a:solidFill>
                  <a:latin typeface="Calibri"/>
                </a:rPr>
                <a:t>Probabilistic Topic Models </a:t>
              </a:r>
              <a:endParaRPr b="0" lang="fr-BE" sz="1600" spc="-1" strike="noStrike">
                <a:latin typeface="Arial"/>
              </a:endParaRPr>
            </a:p>
          </p:txBody>
        </p:sp>
        <p:sp>
          <p:nvSpPr>
            <p:cNvPr id="164" name="CustomShape 14"/>
            <p:cNvSpPr/>
            <p:nvPr/>
          </p:nvSpPr>
          <p:spPr>
            <a:xfrm>
              <a:off x="4741920" y="5039280"/>
              <a:ext cx="6797160" cy="402840"/>
            </a:xfrm>
            <a:prstGeom prst="rect">
              <a:avLst/>
            </a:prstGeom>
            <a:solidFill>
              <a:schemeClr val="lt1">
                <a:alpha val="90000"/>
                <a:hueOff val="0"/>
                <a:satOff val="0"/>
                <a:lumOff val="0"/>
                <a:alphaOff val="0"/>
              </a:schemeClr>
            </a:solidFill>
            <a:ln>
              <a:solidFill>
                <a:schemeClr val="accent2">
                  <a:hueOff val="0"/>
                  <a:satOff val="0"/>
                  <a:lumOff val="0"/>
                  <a:alphaOff val="0"/>
                </a:schemeClr>
              </a:solidFill>
              <a:round/>
            </a:ln>
          </p:spPr>
          <p:style>
            <a:lnRef idx="2"/>
            <a:fillRef idx="0"/>
            <a:effectRef idx="0"/>
            <a:fontRef idx="minor"/>
          </p:style>
        </p:sp>
        <p:sp>
          <p:nvSpPr>
            <p:cNvPr id="165" name="CustomShape 15"/>
            <p:cNvSpPr/>
            <p:nvPr/>
          </p:nvSpPr>
          <p:spPr>
            <a:xfrm>
              <a:off x="5081760" y="4803120"/>
              <a:ext cx="4758120" cy="471960"/>
            </a:xfrm>
            <a:prstGeom prst="roundRect">
              <a:avLst>
                <a:gd name="adj" fmla="val 16667"/>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3040" rIns="180000" tIns="23040" bIns="23040" anchor="ctr"/>
            <a:p>
              <a:pPr>
                <a:lnSpc>
                  <a:spcPct val="90000"/>
                </a:lnSpc>
                <a:spcAft>
                  <a:spcPts val="561"/>
                </a:spcAft>
              </a:pPr>
              <a:r>
                <a:rPr b="0" lang="fr-BE" sz="1600" spc="-1" strike="noStrike">
                  <a:solidFill>
                    <a:srgbClr val="ffffff"/>
                  </a:solidFill>
                  <a:latin typeface="Calibri"/>
                </a:rPr>
                <a:t> </a:t>
              </a:r>
              <a:r>
                <a:rPr b="0" lang="fr-BE" sz="1600" spc="-1" strike="noStrike">
                  <a:solidFill>
                    <a:srgbClr val="ffffff"/>
                  </a:solidFill>
                  <a:latin typeface="Calibri"/>
                </a:rPr>
                <a:t>Application : "A Correlated Topic Model of Science" </a:t>
              </a:r>
              <a:endParaRPr b="0" lang="fr-BE" sz="1600" spc="-1" strike="noStrike">
                <a:latin typeface="Arial"/>
              </a:endParaRPr>
            </a:p>
          </p:txBody>
        </p:sp>
        <p:sp>
          <p:nvSpPr>
            <p:cNvPr id="166" name="CustomShape 16"/>
            <p:cNvSpPr/>
            <p:nvPr/>
          </p:nvSpPr>
          <p:spPr>
            <a:xfrm>
              <a:off x="4741920" y="5765040"/>
              <a:ext cx="6797160" cy="402840"/>
            </a:xfrm>
            <a:prstGeom prst="rect">
              <a:avLst/>
            </a:prstGeom>
            <a:solidFill>
              <a:schemeClr val="lt1">
                <a:alpha val="90000"/>
                <a:hueOff val="0"/>
                <a:satOff val="0"/>
                <a:lumOff val="0"/>
                <a:alphaOff val="0"/>
              </a:schemeClr>
            </a:solidFill>
            <a:ln>
              <a:solidFill>
                <a:schemeClr val="accent2">
                  <a:hueOff val="0"/>
                  <a:satOff val="0"/>
                  <a:lumOff val="0"/>
                  <a:alphaOff val="0"/>
                </a:schemeClr>
              </a:solidFill>
              <a:round/>
            </a:ln>
          </p:spPr>
          <p:style>
            <a:lnRef idx="2"/>
            <a:fillRef idx="0"/>
            <a:effectRef idx="0"/>
            <a:fontRef idx="minor"/>
          </p:style>
        </p:sp>
        <p:sp>
          <p:nvSpPr>
            <p:cNvPr id="167" name="CustomShape 17"/>
            <p:cNvSpPr/>
            <p:nvPr/>
          </p:nvSpPr>
          <p:spPr>
            <a:xfrm>
              <a:off x="5081760" y="5528880"/>
              <a:ext cx="4758120" cy="471960"/>
            </a:xfrm>
            <a:prstGeom prst="roundRect">
              <a:avLst>
                <a:gd name="adj" fmla="val 16667"/>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3040" rIns="180000" tIns="23040" bIns="23040" anchor="ctr"/>
            <a:p>
              <a:pPr>
                <a:lnSpc>
                  <a:spcPct val="90000"/>
                </a:lnSpc>
                <a:spcAft>
                  <a:spcPts val="561"/>
                </a:spcAft>
              </a:pPr>
              <a:r>
                <a:rPr b="0" lang="fr-BE" sz="1600" spc="-1" strike="noStrike">
                  <a:solidFill>
                    <a:srgbClr val="ffffff"/>
                  </a:solidFill>
                  <a:latin typeface="Calibri"/>
                </a:rPr>
                <a:t>Bibliography</a:t>
              </a:r>
              <a:endParaRPr b="0" lang="fr-BE" sz="1600" spc="-1" strike="noStrike">
                <a:latin typeface="Arial"/>
              </a:endParaRPr>
            </a:p>
          </p:txBody>
        </p:sp>
      </p:grpSp>
      <p:grpSp>
        <p:nvGrpSpPr>
          <p:cNvPr id="168" name="Group 18"/>
          <p:cNvGrpSpPr/>
          <p:nvPr/>
        </p:nvGrpSpPr>
        <p:grpSpPr>
          <a:xfrm>
            <a:off x="0" y="0"/>
            <a:ext cx="36000" cy="36000"/>
            <a:chOff x="0" y="0"/>
            <a:chExt cx="36000" cy="36000"/>
          </a:xfrm>
        </p:grpSpPr>
      </p:grpSp>
      <p:sp>
        <p:nvSpPr>
          <p:cNvPr id="169" name="CustomShape 19"/>
          <p:cNvSpPr/>
          <p:nvPr/>
        </p:nvSpPr>
        <p:spPr>
          <a:xfrm>
            <a:off x="90360" y="1526760"/>
            <a:ext cx="3962160" cy="1410120"/>
          </a:xfrm>
          <a:prstGeom prst="rect">
            <a:avLst/>
          </a:prstGeom>
          <a:noFill/>
          <a:ln>
            <a:noFill/>
          </a:ln>
        </p:spPr>
        <p:style>
          <a:lnRef idx="0"/>
          <a:fillRef idx="0"/>
          <a:effectRef idx="0"/>
          <a:fontRef idx="minor"/>
        </p:style>
        <p:txBody>
          <a:bodyPr lIns="90000" rIns="90000" tIns="45000" bIns="45000"/>
          <a:p>
            <a:pPr algn="ctr">
              <a:lnSpc>
                <a:spcPct val="85000"/>
              </a:lnSpc>
            </a:pPr>
            <a:r>
              <a:rPr b="1" lang="fr-BE" sz="6000" spc="-49" strike="noStrike">
                <a:solidFill>
                  <a:srgbClr val="ffffff"/>
                </a:solidFill>
                <a:latin typeface="Bell MT"/>
                <a:ea typeface="Bell MT"/>
              </a:rPr>
              <a:t>Summary</a:t>
            </a:r>
            <a:endParaRPr b="0" lang="fr-BE" sz="6000" spc="-1" strike="noStrike">
              <a:latin typeface="Arial"/>
            </a:endParaRPr>
          </a:p>
        </p:txBody>
      </p:sp>
      <p:sp>
        <p:nvSpPr>
          <p:cNvPr id="170" name="TextShape 20"/>
          <p:cNvSpPr txBox="1"/>
          <p:nvPr/>
        </p:nvSpPr>
        <p:spPr>
          <a:xfrm>
            <a:off x="9900360" y="6459840"/>
            <a:ext cx="1311840" cy="364680"/>
          </a:xfrm>
          <a:prstGeom prst="rect">
            <a:avLst/>
          </a:prstGeom>
          <a:noFill/>
          <a:ln>
            <a:noFill/>
          </a:ln>
        </p:spPr>
        <p:txBody>
          <a:bodyPr anchor="ctr"/>
          <a:p>
            <a:pPr algn="r">
              <a:lnSpc>
                <a:spcPct val="100000"/>
              </a:lnSpc>
            </a:pPr>
            <a:fld id="{653DBE65-A53B-45AE-A0A3-9F99419D9A80}" type="slidenum">
              <a:rPr b="0" lang="fr-BE" sz="1050" spc="-1" strike="noStrike">
                <a:solidFill>
                  <a:srgbClr val="ffffff"/>
                </a:solidFill>
                <a:latin typeface="Calibri"/>
              </a:rPr>
              <a:t>&lt;number&gt;</a:t>
            </a:fld>
            <a:endParaRPr b="0" lang="fr-BE" sz="1050" spc="-1" strike="noStrike">
              <a:latin typeface="Times New Roman"/>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9900360" y="6459840"/>
            <a:ext cx="1311840" cy="364680"/>
          </a:xfrm>
          <a:prstGeom prst="rect">
            <a:avLst/>
          </a:prstGeom>
          <a:noFill/>
          <a:ln>
            <a:noFill/>
          </a:ln>
        </p:spPr>
        <p:txBody>
          <a:bodyPr anchor="ctr"/>
          <a:p>
            <a:pPr algn="r">
              <a:lnSpc>
                <a:spcPct val="100000"/>
              </a:lnSpc>
            </a:pPr>
            <a:fld id="{0CD42009-AE79-4359-A60F-A369D92A0890}" type="slidenum">
              <a:rPr b="1" lang="fr-BE" sz="1600" spc="-1" strike="noStrike">
                <a:solidFill>
                  <a:srgbClr val="ffffff"/>
                </a:solidFill>
                <a:latin typeface="Calibri"/>
              </a:rPr>
              <a:t>&lt;number&gt;</a:t>
            </a:fld>
            <a:endParaRPr b="0" lang="fr-BE" sz="1600" spc="-1" strike="noStrike">
              <a:latin typeface="Times New Roman"/>
            </a:endParaRPr>
          </a:p>
        </p:txBody>
      </p:sp>
      <p:sp>
        <p:nvSpPr>
          <p:cNvPr id="259" name="CustomShape 2"/>
          <p:cNvSpPr/>
          <p:nvPr/>
        </p:nvSpPr>
        <p:spPr>
          <a:xfrm>
            <a:off x="457200" y="424440"/>
            <a:ext cx="10867680" cy="78084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Probabilistic topics model : Key idea</a:t>
            </a:r>
            <a:endParaRPr b="0" lang="fr-BE" sz="4800" spc="-1" strike="noStrike">
              <a:latin typeface="Arial"/>
            </a:endParaRPr>
          </a:p>
        </p:txBody>
      </p:sp>
      <p:pic>
        <p:nvPicPr>
          <p:cNvPr id="260" name="Image 3" descr=""/>
          <p:cNvPicPr/>
          <p:nvPr/>
        </p:nvPicPr>
        <p:blipFill>
          <a:blip r:embed="rId1"/>
          <a:stretch/>
        </p:blipFill>
        <p:spPr>
          <a:xfrm>
            <a:off x="2383920" y="1470960"/>
            <a:ext cx="8172360" cy="4310640"/>
          </a:xfrm>
          <a:prstGeom prst="rect">
            <a:avLst/>
          </a:prstGeom>
          <a:ln>
            <a:noFill/>
          </a:ln>
        </p:spPr>
      </p:pic>
    </p:spTree>
  </p:cSld>
  <p:timing>
    <p:tnLst>
      <p:par>
        <p:cTn id="48" dur="indefinite" restart="never" nodeType="tmRoot">
          <p:childTnLst>
            <p:seq>
              <p:cTn id="49"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9900360" y="6459840"/>
            <a:ext cx="1311840" cy="364680"/>
          </a:xfrm>
          <a:prstGeom prst="rect">
            <a:avLst/>
          </a:prstGeom>
          <a:noFill/>
          <a:ln>
            <a:noFill/>
          </a:ln>
        </p:spPr>
        <p:txBody>
          <a:bodyPr anchor="ctr"/>
          <a:p>
            <a:pPr algn="r">
              <a:lnSpc>
                <a:spcPct val="100000"/>
              </a:lnSpc>
            </a:pPr>
            <a:fld id="{130BE04E-51EE-4868-8A15-CF82C81C361D}" type="slidenum">
              <a:rPr b="1" lang="fr-BE" sz="1600" spc="-1" strike="noStrike">
                <a:solidFill>
                  <a:srgbClr val="ffffff"/>
                </a:solidFill>
                <a:latin typeface="Calibri"/>
              </a:rPr>
              <a:t>&lt;number&gt;</a:t>
            </a:fld>
            <a:endParaRPr b="0" lang="fr-BE" sz="1600" spc="-1" strike="noStrike">
              <a:latin typeface="Times New Roman"/>
            </a:endParaRPr>
          </a:p>
        </p:txBody>
      </p:sp>
      <p:sp>
        <p:nvSpPr>
          <p:cNvPr id="262" name="CustomShape 2"/>
          <p:cNvSpPr/>
          <p:nvPr/>
        </p:nvSpPr>
        <p:spPr>
          <a:xfrm>
            <a:off x="457200" y="424440"/>
            <a:ext cx="10867680" cy="78084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Probabilistic topics model : Foundations </a:t>
            </a:r>
            <a:endParaRPr b="0" lang="fr-BE" sz="4800" spc="-1" strike="noStrike">
              <a:latin typeface="Arial"/>
            </a:endParaRPr>
          </a:p>
        </p:txBody>
      </p:sp>
      <p:sp>
        <p:nvSpPr>
          <p:cNvPr id="263" name="CustomShape 3"/>
          <p:cNvSpPr/>
          <p:nvPr/>
        </p:nvSpPr>
        <p:spPr>
          <a:xfrm>
            <a:off x="1168920" y="2275560"/>
            <a:ext cx="6706800" cy="2771640"/>
          </a:xfrm>
          <a:prstGeom prst="rect">
            <a:avLst/>
          </a:prstGeom>
          <a:noFill/>
          <a:ln>
            <a:noFill/>
          </a:ln>
        </p:spPr>
        <p:style>
          <a:lnRef idx="0"/>
          <a:fillRef idx="0"/>
          <a:effectRef idx="0"/>
          <a:fontRef idx="minor"/>
        </p:style>
        <p:txBody>
          <a:bodyPr wrap="none" lIns="90000" rIns="90000" tIns="45000" bIns="45000"/>
          <a:p>
            <a:pPr marL="285840" indent="-285480">
              <a:lnSpc>
                <a:spcPct val="100000"/>
              </a:lnSpc>
              <a:buClr>
                <a:srgbClr val="000000"/>
              </a:buClr>
              <a:buFont typeface="Wingdings" charset="2"/>
              <a:buChar char=""/>
            </a:pPr>
            <a:r>
              <a:rPr b="0" lang="fr-BE" sz="4400" spc="-1" strike="noStrike">
                <a:solidFill>
                  <a:srgbClr val="000000"/>
                </a:solidFill>
                <a:latin typeface="Bell MT"/>
                <a:ea typeface="Bell MT"/>
              </a:rPr>
              <a:t>Hidden variables</a:t>
            </a:r>
            <a:endParaRPr b="0" lang="fr-BE" sz="4400" spc="-1" strike="noStrike">
              <a:latin typeface="Arial"/>
            </a:endParaRPr>
          </a:p>
          <a:p>
            <a:pPr marL="285840" indent="-285480">
              <a:lnSpc>
                <a:spcPct val="100000"/>
              </a:lnSpc>
              <a:buClr>
                <a:srgbClr val="000000"/>
              </a:buClr>
              <a:buFont typeface="Wingdings" charset="2"/>
              <a:buChar char=""/>
            </a:pPr>
            <a:r>
              <a:rPr b="0" lang="fr-BE" sz="4400" spc="-1" strike="noStrike">
                <a:solidFill>
                  <a:srgbClr val="000000"/>
                </a:solidFill>
                <a:latin typeface="Bell MT"/>
                <a:ea typeface="Bell MT"/>
              </a:rPr>
              <a:t>Statistical inference</a:t>
            </a:r>
            <a:endParaRPr b="0" lang="fr-BE" sz="4400" spc="-1" strike="noStrike">
              <a:latin typeface="Arial"/>
            </a:endParaRPr>
          </a:p>
          <a:p>
            <a:pPr marL="285840" indent="-285480">
              <a:lnSpc>
                <a:spcPct val="100000"/>
              </a:lnSpc>
              <a:buClr>
                <a:srgbClr val="000000"/>
              </a:buClr>
              <a:buFont typeface="Wingdings" charset="2"/>
              <a:buChar char=""/>
            </a:pPr>
            <a:r>
              <a:rPr b="0" lang="fr-BE" sz="4400" spc="-1" strike="noStrike">
                <a:solidFill>
                  <a:srgbClr val="000000"/>
                </a:solidFill>
                <a:latin typeface="Bell MT"/>
                <a:ea typeface="Bell MT"/>
              </a:rPr>
              <a:t>Generative processes</a:t>
            </a:r>
            <a:endParaRPr b="0" lang="fr-BE" sz="4400" spc="-1" strike="noStrike">
              <a:latin typeface="Arial"/>
            </a:endParaRPr>
          </a:p>
          <a:p>
            <a:pPr>
              <a:lnSpc>
                <a:spcPct val="100000"/>
              </a:lnSpc>
            </a:pPr>
            <a:endParaRPr b="0" lang="fr-BE" sz="4400" spc="-1" strike="noStrike">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txBox="1"/>
          <p:nvPr/>
        </p:nvSpPr>
        <p:spPr>
          <a:xfrm>
            <a:off x="9900360" y="6459840"/>
            <a:ext cx="1311840" cy="364680"/>
          </a:xfrm>
          <a:prstGeom prst="rect">
            <a:avLst/>
          </a:prstGeom>
          <a:noFill/>
          <a:ln>
            <a:noFill/>
          </a:ln>
        </p:spPr>
        <p:txBody>
          <a:bodyPr anchor="ctr"/>
          <a:p>
            <a:pPr algn="r">
              <a:lnSpc>
                <a:spcPct val="100000"/>
              </a:lnSpc>
            </a:pPr>
            <a:fld id="{6A88FE18-2A44-400D-86B1-3D7AB93FBEB2}" type="slidenum">
              <a:rPr b="1" lang="fr-BE" sz="1600" spc="-1" strike="noStrike">
                <a:solidFill>
                  <a:srgbClr val="ffffff"/>
                </a:solidFill>
                <a:latin typeface="Calibri"/>
              </a:rPr>
              <a:t>&lt;number&gt;</a:t>
            </a:fld>
            <a:endParaRPr b="0" lang="fr-BE" sz="1600" spc="-1" strike="noStrike">
              <a:latin typeface="Times New Roman"/>
            </a:endParaRPr>
          </a:p>
        </p:txBody>
      </p:sp>
      <p:sp>
        <p:nvSpPr>
          <p:cNvPr id="265" name="CustomShape 2"/>
          <p:cNvSpPr/>
          <p:nvPr/>
        </p:nvSpPr>
        <p:spPr>
          <a:xfrm>
            <a:off x="457200" y="424440"/>
            <a:ext cx="10867680" cy="78084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Probabilistic topics model : </a:t>
            </a:r>
            <a:r>
              <a:rPr b="0" lang="fr-BE" sz="2800" spc="-49" strike="noStrike">
                <a:solidFill>
                  <a:srgbClr val="404040"/>
                </a:solidFill>
                <a:latin typeface="Bell MT"/>
                <a:ea typeface="Bell MT"/>
              </a:rPr>
              <a:t>Hidden (Latent) Variables</a:t>
            </a:r>
            <a:endParaRPr b="0" lang="fr-BE" sz="2800" spc="-1" strike="noStrike">
              <a:latin typeface="Arial"/>
            </a:endParaRPr>
          </a:p>
        </p:txBody>
      </p:sp>
      <p:pic>
        <p:nvPicPr>
          <p:cNvPr id="266" name="Image 5" descr=""/>
          <p:cNvPicPr/>
          <p:nvPr/>
        </p:nvPicPr>
        <p:blipFill>
          <a:blip r:embed="rId1"/>
          <a:srcRect l="49620" t="6529" r="1673" b="45"/>
          <a:stretch/>
        </p:blipFill>
        <p:spPr>
          <a:xfrm>
            <a:off x="3505320" y="1720080"/>
            <a:ext cx="5366160" cy="3842280"/>
          </a:xfrm>
          <a:prstGeom prst="rect">
            <a:avLst/>
          </a:prstGeom>
          <a:ln>
            <a:noFill/>
          </a:ln>
          <a:effectLst>
            <a:outerShdw algn="tl" blurRad="292100" dir="2700000" dist="139700" rotWithShape="0">
              <a:srgbClr val="333333">
                <a:alpha val="65000"/>
              </a:srgbClr>
            </a:outerShdw>
          </a:effectLst>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extShape 1"/>
          <p:cNvSpPr txBox="1"/>
          <p:nvPr/>
        </p:nvSpPr>
        <p:spPr>
          <a:xfrm>
            <a:off x="9900360" y="6459840"/>
            <a:ext cx="1311840" cy="364680"/>
          </a:xfrm>
          <a:prstGeom prst="rect">
            <a:avLst/>
          </a:prstGeom>
          <a:noFill/>
          <a:ln>
            <a:noFill/>
          </a:ln>
        </p:spPr>
        <p:txBody>
          <a:bodyPr anchor="ctr"/>
          <a:p>
            <a:pPr algn="r">
              <a:lnSpc>
                <a:spcPct val="100000"/>
              </a:lnSpc>
            </a:pPr>
            <a:fld id="{0F286676-ABB3-4BC6-83E6-D494576859A1}" type="slidenum">
              <a:rPr b="1" lang="fr-BE" sz="1600" spc="-1" strike="noStrike">
                <a:solidFill>
                  <a:srgbClr val="ffffff"/>
                </a:solidFill>
                <a:latin typeface="Calibri"/>
              </a:rPr>
              <a:t>&lt;number&gt;</a:t>
            </a:fld>
            <a:endParaRPr b="0" lang="fr-BE" sz="1600" spc="-1" strike="noStrike">
              <a:latin typeface="Times New Roman"/>
            </a:endParaRPr>
          </a:p>
        </p:txBody>
      </p:sp>
      <p:sp>
        <p:nvSpPr>
          <p:cNvPr id="268" name="CustomShape 2"/>
          <p:cNvSpPr/>
          <p:nvPr/>
        </p:nvSpPr>
        <p:spPr>
          <a:xfrm>
            <a:off x="457200" y="424440"/>
            <a:ext cx="10867680" cy="78084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Probabilistic topics model : </a:t>
            </a:r>
            <a:r>
              <a:rPr b="0" lang="fr-BE" sz="3500" spc="-49" strike="noStrike">
                <a:solidFill>
                  <a:srgbClr val="404040"/>
                </a:solidFill>
                <a:latin typeface="Bell MT"/>
                <a:ea typeface="Bell MT"/>
              </a:rPr>
              <a:t>Statistical Inference</a:t>
            </a:r>
            <a:endParaRPr b="0" lang="fr-BE" sz="3500" spc="-1" strike="noStrike">
              <a:latin typeface="Arial"/>
            </a:endParaRPr>
          </a:p>
        </p:txBody>
      </p:sp>
      <p:pic>
        <p:nvPicPr>
          <p:cNvPr id="269" name="Image 4" descr=""/>
          <p:cNvPicPr/>
          <p:nvPr/>
        </p:nvPicPr>
        <p:blipFill>
          <a:blip r:embed="rId1"/>
          <a:srcRect l="49620" t="6529" r="1673" b="45"/>
          <a:stretch/>
        </p:blipFill>
        <p:spPr>
          <a:xfrm>
            <a:off x="3505320" y="1720080"/>
            <a:ext cx="5366160" cy="3842280"/>
          </a:xfrm>
          <a:prstGeom prst="rect">
            <a:avLst/>
          </a:prstGeom>
          <a:ln>
            <a:noFill/>
          </a:ln>
          <a:effectLst>
            <a:outerShdw algn="tl" blurRad="292100" dir="2700000" dist="139700" rotWithShape="0">
              <a:srgbClr val="333333">
                <a:alpha val="65000"/>
              </a:srgbClr>
            </a:outerShdw>
          </a:effectLst>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9900360" y="6459840"/>
            <a:ext cx="1311840" cy="364680"/>
          </a:xfrm>
          <a:prstGeom prst="rect">
            <a:avLst/>
          </a:prstGeom>
          <a:noFill/>
          <a:ln>
            <a:noFill/>
          </a:ln>
        </p:spPr>
        <p:txBody>
          <a:bodyPr anchor="ctr"/>
          <a:p>
            <a:pPr algn="r">
              <a:lnSpc>
                <a:spcPct val="100000"/>
              </a:lnSpc>
            </a:pPr>
            <a:fld id="{D974EC83-A90E-4A78-A5C7-DA6A5900CB34}" type="slidenum">
              <a:rPr b="1" lang="fr-BE" sz="1600" spc="-1" strike="noStrike">
                <a:solidFill>
                  <a:srgbClr val="ffffff"/>
                </a:solidFill>
                <a:latin typeface="Calibri"/>
              </a:rPr>
              <a:t>&lt;number&gt;</a:t>
            </a:fld>
            <a:endParaRPr b="0" lang="fr-BE" sz="1600" spc="-1" strike="noStrike">
              <a:latin typeface="Times New Roman"/>
            </a:endParaRPr>
          </a:p>
        </p:txBody>
      </p:sp>
      <p:sp>
        <p:nvSpPr>
          <p:cNvPr id="271" name="CustomShape 2"/>
          <p:cNvSpPr/>
          <p:nvPr/>
        </p:nvSpPr>
        <p:spPr>
          <a:xfrm>
            <a:off x="457200" y="424440"/>
            <a:ext cx="10867680" cy="78084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Probabilistic topics model : </a:t>
            </a:r>
            <a:r>
              <a:rPr b="0" lang="fr-BE" sz="3500" spc="-49" strike="noStrike">
                <a:solidFill>
                  <a:srgbClr val="404040"/>
                </a:solidFill>
                <a:latin typeface="Bell MT"/>
                <a:ea typeface="Bell MT"/>
              </a:rPr>
              <a:t>Generative Process</a:t>
            </a:r>
            <a:endParaRPr b="0" lang="fr-BE" sz="3500" spc="-1" strike="noStrike">
              <a:latin typeface="Arial"/>
            </a:endParaRPr>
          </a:p>
        </p:txBody>
      </p:sp>
      <p:pic>
        <p:nvPicPr>
          <p:cNvPr id="272" name="Image 4" descr=""/>
          <p:cNvPicPr/>
          <p:nvPr/>
        </p:nvPicPr>
        <p:blipFill>
          <a:blip r:embed="rId1"/>
          <a:srcRect l="1597" t="7324" r="50092" b="0"/>
          <a:stretch/>
        </p:blipFill>
        <p:spPr>
          <a:xfrm>
            <a:off x="3505320" y="1665360"/>
            <a:ext cx="5383440" cy="3854880"/>
          </a:xfrm>
          <a:prstGeom prst="rect">
            <a:avLst/>
          </a:prstGeom>
          <a:ln>
            <a:noFill/>
          </a:ln>
          <a:effectLst>
            <a:outerShdw algn="tl" blurRad="292100" dir="2700000" dist="139700" rotWithShape="0">
              <a:srgbClr val="333333">
                <a:alpha val="65000"/>
              </a:srgbClr>
            </a:outerShdw>
          </a:effectLst>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Shape 1"/>
          <p:cNvSpPr txBox="1"/>
          <p:nvPr/>
        </p:nvSpPr>
        <p:spPr>
          <a:xfrm>
            <a:off x="9900360" y="6459840"/>
            <a:ext cx="1311840" cy="364680"/>
          </a:xfrm>
          <a:prstGeom prst="rect">
            <a:avLst/>
          </a:prstGeom>
          <a:noFill/>
          <a:ln>
            <a:noFill/>
          </a:ln>
        </p:spPr>
        <p:txBody>
          <a:bodyPr anchor="ctr"/>
          <a:p>
            <a:pPr algn="r">
              <a:lnSpc>
                <a:spcPct val="100000"/>
              </a:lnSpc>
            </a:pPr>
            <a:fld id="{E69B54BC-04FD-4146-95F4-D4F1A0F48F1A}" type="slidenum">
              <a:rPr b="1" lang="fr-BE" sz="1600" spc="-1" strike="noStrike">
                <a:solidFill>
                  <a:srgbClr val="ffffff"/>
                </a:solidFill>
                <a:latin typeface="Calibri"/>
              </a:rPr>
              <a:t>&lt;number&gt;</a:t>
            </a:fld>
            <a:endParaRPr b="0" lang="fr-BE" sz="1600" spc="-1" strike="noStrike">
              <a:latin typeface="Times New Roman"/>
            </a:endParaRPr>
          </a:p>
        </p:txBody>
      </p:sp>
      <p:pic>
        <p:nvPicPr>
          <p:cNvPr id="274" name="Image 3" descr=""/>
          <p:cNvPicPr/>
          <p:nvPr/>
        </p:nvPicPr>
        <p:blipFill>
          <a:blip r:embed="rId1"/>
          <a:srcRect l="1597" t="16981" r="50092" b="0"/>
          <a:stretch/>
        </p:blipFill>
        <p:spPr>
          <a:xfrm>
            <a:off x="7798680" y="1910520"/>
            <a:ext cx="3718800" cy="2385360"/>
          </a:xfrm>
          <a:prstGeom prst="rect">
            <a:avLst/>
          </a:prstGeom>
          <a:ln>
            <a:noFill/>
          </a:ln>
          <a:effectLst>
            <a:outerShdw algn="tl" blurRad="292100" dir="2700000" dist="139700" rotWithShape="0">
              <a:srgbClr val="333333">
                <a:alpha val="65000"/>
              </a:srgbClr>
            </a:outerShdw>
          </a:effectLst>
        </p:spPr>
      </p:pic>
      <p:pic>
        <p:nvPicPr>
          <p:cNvPr id="275" name="Image 4" descr=""/>
          <p:cNvPicPr/>
          <p:nvPr/>
        </p:nvPicPr>
        <p:blipFill>
          <a:blip r:embed="rId2"/>
          <a:srcRect l="49620" t="17950" r="1673" b="45"/>
          <a:stretch/>
        </p:blipFill>
        <p:spPr>
          <a:xfrm>
            <a:off x="806400" y="1958400"/>
            <a:ext cx="3719160" cy="2337120"/>
          </a:xfrm>
          <a:prstGeom prst="rect">
            <a:avLst/>
          </a:prstGeom>
          <a:ln>
            <a:noFill/>
          </a:ln>
          <a:effectLst>
            <a:outerShdw algn="tl" blurRad="292100" dir="2700000" dist="139700" rotWithShape="0">
              <a:srgbClr val="333333">
                <a:alpha val="65000"/>
              </a:srgbClr>
            </a:outerShdw>
          </a:effectLst>
        </p:spPr>
      </p:pic>
      <p:sp>
        <p:nvSpPr>
          <p:cNvPr id="276" name="CustomShape 2"/>
          <p:cNvSpPr/>
          <p:nvPr/>
        </p:nvSpPr>
        <p:spPr>
          <a:xfrm>
            <a:off x="5225040" y="2547360"/>
            <a:ext cx="2057040" cy="816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9900360" y="6459840"/>
            <a:ext cx="1311840" cy="364680"/>
          </a:xfrm>
          <a:prstGeom prst="rect">
            <a:avLst/>
          </a:prstGeom>
          <a:noFill/>
          <a:ln>
            <a:noFill/>
          </a:ln>
        </p:spPr>
        <p:txBody>
          <a:bodyPr anchor="ctr"/>
          <a:p>
            <a:pPr algn="r">
              <a:lnSpc>
                <a:spcPct val="100000"/>
              </a:lnSpc>
            </a:pPr>
            <a:fld id="{46913B99-EC70-4267-8000-35A5B83C04E6}" type="slidenum">
              <a:rPr b="1" lang="fr-BE" sz="1600" spc="-1" strike="noStrike">
                <a:solidFill>
                  <a:srgbClr val="ffffff"/>
                </a:solidFill>
                <a:latin typeface="Calibri"/>
              </a:rPr>
              <a:t>&lt;number&gt;</a:t>
            </a:fld>
            <a:endParaRPr b="0" lang="fr-BE" sz="1600" spc="-1" strike="noStrike">
              <a:latin typeface="Times New Roman"/>
            </a:endParaRPr>
          </a:p>
        </p:txBody>
      </p:sp>
      <p:pic>
        <p:nvPicPr>
          <p:cNvPr id="278" name="Image 3" descr=""/>
          <p:cNvPicPr/>
          <p:nvPr/>
        </p:nvPicPr>
        <p:blipFill>
          <a:blip r:embed="rId1"/>
          <a:stretch/>
        </p:blipFill>
        <p:spPr>
          <a:xfrm>
            <a:off x="334440" y="1739520"/>
            <a:ext cx="11545200" cy="323532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9900360" y="6459840"/>
            <a:ext cx="1311840" cy="364680"/>
          </a:xfrm>
          <a:prstGeom prst="rect">
            <a:avLst/>
          </a:prstGeom>
          <a:noFill/>
          <a:ln>
            <a:noFill/>
          </a:ln>
        </p:spPr>
        <p:txBody>
          <a:bodyPr anchor="ctr"/>
          <a:p>
            <a:pPr algn="r">
              <a:lnSpc>
                <a:spcPct val="100000"/>
              </a:lnSpc>
            </a:pPr>
            <a:fld id="{8FBC6E70-4996-4927-823C-235140991E06}" type="slidenum">
              <a:rPr b="1" lang="fr-BE" sz="1600" spc="-1" strike="noStrike">
                <a:solidFill>
                  <a:srgbClr val="ffffff"/>
                </a:solidFill>
                <a:latin typeface="Calibri"/>
              </a:rPr>
              <a:t>&lt;number&gt;</a:t>
            </a:fld>
            <a:endParaRPr b="0" lang="fr-BE" sz="1600" spc="-1" strike="noStrike">
              <a:latin typeface="Times New Roman"/>
            </a:endParaRPr>
          </a:p>
        </p:txBody>
      </p:sp>
      <p:sp>
        <p:nvSpPr>
          <p:cNvPr id="280" name="CustomShape 2"/>
          <p:cNvSpPr/>
          <p:nvPr/>
        </p:nvSpPr>
        <p:spPr>
          <a:xfrm>
            <a:off x="5225040" y="2547360"/>
            <a:ext cx="2057040" cy="816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81" name="Image 6" descr=""/>
          <p:cNvPicPr/>
          <p:nvPr/>
        </p:nvPicPr>
        <p:blipFill>
          <a:blip r:embed="rId1"/>
          <a:srcRect l="0" t="8411" r="0" b="0"/>
          <a:stretch/>
        </p:blipFill>
        <p:spPr>
          <a:xfrm>
            <a:off x="2511000" y="818280"/>
            <a:ext cx="6975360" cy="5353560"/>
          </a:xfrm>
          <a:prstGeom prst="rect">
            <a:avLst/>
          </a:prstGeom>
          <a:ln>
            <a:noFill/>
          </a:ln>
        </p:spPr>
      </p:pic>
      <p:sp>
        <p:nvSpPr>
          <p:cNvPr id="282" name="CustomShape 3"/>
          <p:cNvSpPr/>
          <p:nvPr/>
        </p:nvSpPr>
        <p:spPr>
          <a:xfrm>
            <a:off x="3689640" y="433080"/>
            <a:ext cx="256320" cy="256320"/>
          </a:xfrm>
          <a:prstGeom prst="ellipse">
            <a:avLst/>
          </a:prstGeom>
          <a:solidFill>
            <a:srgbClr val="ff0000"/>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283" name="CustomShape 4"/>
          <p:cNvSpPr/>
          <p:nvPr/>
        </p:nvSpPr>
        <p:spPr>
          <a:xfrm>
            <a:off x="4779360" y="425160"/>
            <a:ext cx="256320" cy="256320"/>
          </a:xfrm>
          <a:prstGeom prst="ellipse">
            <a:avLst/>
          </a:prstGeom>
          <a:solidFill>
            <a:srgbClr val="4fdb40"/>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284" name="CustomShape 5"/>
          <p:cNvSpPr/>
          <p:nvPr/>
        </p:nvSpPr>
        <p:spPr>
          <a:xfrm>
            <a:off x="6125400" y="433080"/>
            <a:ext cx="256320" cy="256320"/>
          </a:xfrm>
          <a:prstGeom prst="ellipse">
            <a:avLst/>
          </a:prstGeom>
          <a:solidFill>
            <a:srgbClr val="00b0f0"/>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285" name="CustomShape 6"/>
          <p:cNvSpPr/>
          <p:nvPr/>
        </p:nvSpPr>
        <p:spPr>
          <a:xfrm>
            <a:off x="7282440" y="433080"/>
            <a:ext cx="256320" cy="256320"/>
          </a:xfrm>
          <a:prstGeom prst="ellipse">
            <a:avLst/>
          </a:prstGeom>
          <a:solidFill>
            <a:srgbClr val="f088d8"/>
          </a:solidFill>
          <a:ln>
            <a:solidFill>
              <a:schemeClr val="tx1"/>
            </a:solidFill>
            <a:round/>
          </a:ln>
        </p:spPr>
        <p:style>
          <a:lnRef idx="2">
            <a:schemeClr val="accent1">
              <a:shade val="50000"/>
            </a:schemeClr>
          </a:lnRef>
          <a:fillRef idx="1">
            <a:schemeClr val="accent1"/>
          </a:fillRef>
          <a:effectRef idx="0">
            <a:schemeClr val="accent1"/>
          </a:effectRef>
          <a:fontRef idx="minor"/>
        </p:style>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9900360" y="6459840"/>
            <a:ext cx="1311840" cy="364680"/>
          </a:xfrm>
          <a:prstGeom prst="rect">
            <a:avLst/>
          </a:prstGeom>
          <a:noFill/>
          <a:ln>
            <a:noFill/>
          </a:ln>
        </p:spPr>
        <p:txBody>
          <a:bodyPr anchor="ctr"/>
          <a:p>
            <a:pPr algn="r">
              <a:lnSpc>
                <a:spcPct val="100000"/>
              </a:lnSpc>
            </a:pPr>
            <a:fld id="{D7E37E07-5B53-4345-80D7-41DB73F739EF}" type="slidenum">
              <a:rPr b="1" lang="fr-BE" sz="1600" spc="-1" strike="noStrike">
                <a:solidFill>
                  <a:srgbClr val="ffffff"/>
                </a:solidFill>
                <a:latin typeface="Calibri"/>
              </a:rPr>
              <a:t>&lt;number&gt;</a:t>
            </a:fld>
            <a:endParaRPr b="0" lang="fr-BE" sz="1600" spc="-1" strike="noStrike">
              <a:latin typeface="Times New Roman"/>
            </a:endParaRPr>
          </a:p>
        </p:txBody>
      </p:sp>
      <p:sp>
        <p:nvSpPr>
          <p:cNvPr id="287" name="CustomShape 2"/>
          <p:cNvSpPr/>
          <p:nvPr/>
        </p:nvSpPr>
        <p:spPr>
          <a:xfrm>
            <a:off x="457200" y="424440"/>
            <a:ext cx="10867680" cy="780840"/>
          </a:xfrm>
          <a:prstGeom prst="rect">
            <a:avLst/>
          </a:prstGeom>
          <a:noFill/>
          <a:ln>
            <a:noFill/>
          </a:ln>
        </p:spPr>
        <p:style>
          <a:lnRef idx="0"/>
          <a:fillRef idx="0"/>
          <a:effectRef idx="0"/>
          <a:fontRef idx="minor"/>
        </p:style>
        <p:txBody>
          <a:bodyPr anchor="b">
            <a:normAutofit/>
          </a:bodyPr>
          <a:p>
            <a:pPr>
              <a:lnSpc>
                <a:spcPct val="85000"/>
              </a:lnSpc>
            </a:pPr>
            <a:r>
              <a:rPr b="0" lang="fr-BE" sz="4800" spc="-49" strike="noStrike">
                <a:solidFill>
                  <a:srgbClr val="404040"/>
                </a:solidFill>
                <a:latin typeface="Bell MT"/>
                <a:ea typeface="Bell MT"/>
              </a:rPr>
              <a:t>Probabilistic topics model : Time Evolution</a:t>
            </a:r>
            <a:endParaRPr b="0" lang="fr-BE" sz="4800" spc="-1" strike="noStrike">
              <a:latin typeface="Arial"/>
            </a:endParaRPr>
          </a:p>
        </p:txBody>
      </p:sp>
      <p:sp>
        <p:nvSpPr>
          <p:cNvPr id="288" name="CustomShape 3"/>
          <p:cNvSpPr/>
          <p:nvPr/>
        </p:nvSpPr>
        <p:spPr>
          <a:xfrm>
            <a:off x="-777960" y="2826000"/>
            <a:ext cx="13677840" cy="1552680"/>
          </a:xfrm>
          <a:prstGeom prst="rect">
            <a:avLst/>
          </a:prstGeom>
          <a:noFill/>
          <a:ln>
            <a:noFill/>
          </a:ln>
        </p:spPr>
        <p:style>
          <a:lnRef idx="0"/>
          <a:fillRef idx="0"/>
          <a:effectRef idx="0"/>
          <a:fontRef idx="minor"/>
        </p:style>
        <p:txBody>
          <a:bodyPr wrap="none" lIns="90000" rIns="90000" tIns="45000" bIns="45000"/>
          <a:p>
            <a:pPr marL="571680" indent="-571320">
              <a:lnSpc>
                <a:spcPct val="100000"/>
              </a:lnSpc>
              <a:buClr>
                <a:srgbClr val="000000"/>
              </a:buClr>
              <a:buFont typeface="Wingdings" charset="2"/>
              <a:buChar char=""/>
            </a:pPr>
            <a:r>
              <a:rPr b="1" lang="fr-BE" sz="3200" spc="-1" strike="noStrike">
                <a:solidFill>
                  <a:srgbClr val="000000"/>
                </a:solidFill>
                <a:latin typeface="Bell MT"/>
                <a:ea typeface="Bell MT"/>
              </a:rPr>
              <a:t>Mixture of Unigrams Model (Nigam et al., 2000)</a:t>
            </a:r>
            <a:endParaRPr b="0" lang="fr-BE" sz="3200" spc="-1" strike="noStrike">
              <a:latin typeface="Arial"/>
            </a:endParaRPr>
          </a:p>
          <a:p>
            <a:pPr marL="571680" indent="-571320">
              <a:lnSpc>
                <a:spcPct val="100000"/>
              </a:lnSpc>
              <a:buClr>
                <a:srgbClr val="000000"/>
              </a:buClr>
              <a:buFont typeface="Wingdings" charset="2"/>
              <a:buChar char=""/>
            </a:pPr>
            <a:r>
              <a:rPr b="1" lang="fr-BE" sz="3200" spc="-1" strike="noStrike">
                <a:solidFill>
                  <a:srgbClr val="000000"/>
                </a:solidFill>
                <a:latin typeface="Bell MT"/>
                <a:ea typeface="Bell MT"/>
              </a:rPr>
              <a:t>Probabilistic Latent Semantic Indexing (Hofmann,1999) </a:t>
            </a:r>
            <a:endParaRPr b="0" lang="fr-BE" sz="3200" spc="-1" strike="noStrike">
              <a:latin typeface="Arial"/>
            </a:endParaRPr>
          </a:p>
          <a:p>
            <a:pPr marL="571680" indent="-571320">
              <a:lnSpc>
                <a:spcPct val="100000"/>
              </a:lnSpc>
              <a:buClr>
                <a:srgbClr val="000000"/>
              </a:buClr>
              <a:buFont typeface="Wingdings" charset="2"/>
              <a:buChar char=""/>
            </a:pPr>
            <a:r>
              <a:rPr b="1" lang="fr-BE" sz="3200" spc="-1" strike="noStrike">
                <a:solidFill>
                  <a:srgbClr val="000000"/>
                </a:solidFill>
                <a:latin typeface="Bell MT"/>
                <a:ea typeface="Bell MT"/>
              </a:rPr>
              <a:t>Latent Dirichlet Allocation (Blei et al., 2003)</a:t>
            </a:r>
            <a:endParaRPr b="0" lang="fr-BE" sz="3200" spc="-1" strike="noStrike">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9" name="CustomShape 1"/>
          <p:cNvSpPr/>
          <p:nvPr/>
        </p:nvSpPr>
        <p:spPr>
          <a:xfrm>
            <a:off x="0" y="0"/>
            <a:ext cx="12191760" cy="6857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90" name="CustomShape 2"/>
          <p:cNvSpPr/>
          <p:nvPr/>
        </p:nvSpPr>
        <p:spPr>
          <a:xfrm>
            <a:off x="458640" y="457200"/>
            <a:ext cx="11274120" cy="594324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522720" y="521280"/>
            <a:ext cx="11146320" cy="5815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92" name="TextShape 4"/>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3B3434B1-05CD-4BA2-A756-3D511AF65B02}" type="slidenum">
              <a:rPr b="1" lang="fr-BE" sz="1600" spc="-1" strike="noStrike">
                <a:solidFill>
                  <a:srgbClr val="ffffff"/>
                </a:solidFill>
                <a:latin typeface="Calibri"/>
              </a:rPr>
              <a:t>&lt;number&gt;</a:t>
            </a:fld>
            <a:endParaRPr b="0" lang="fr-BE" sz="1600" spc="-1" strike="noStrike">
              <a:latin typeface="Times New Roman"/>
            </a:endParaRPr>
          </a:p>
        </p:txBody>
      </p:sp>
      <p:pic>
        <p:nvPicPr>
          <p:cNvPr id="293" name="Image 6" descr=""/>
          <p:cNvPicPr/>
          <p:nvPr/>
        </p:nvPicPr>
        <p:blipFill>
          <a:blip r:embed="rId1"/>
          <a:stretch/>
        </p:blipFill>
        <p:spPr>
          <a:xfrm>
            <a:off x="5439960" y="1194480"/>
            <a:ext cx="5189760" cy="2905920"/>
          </a:xfrm>
          <a:prstGeom prst="rect">
            <a:avLst/>
          </a:prstGeom>
          <a:ln>
            <a:noFill/>
          </a:ln>
        </p:spPr>
      </p:pic>
      <p:sp>
        <p:nvSpPr>
          <p:cNvPr id="294" name="CustomShape 5"/>
          <p:cNvSpPr/>
          <p:nvPr/>
        </p:nvSpPr>
        <p:spPr>
          <a:xfrm>
            <a:off x="967320" y="1009440"/>
            <a:ext cx="4408200" cy="191808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Mixture of Unigrams Model</a:t>
            </a:r>
            <a:endParaRPr b="0" lang="fr-BE" sz="4000" spc="-1" strike="noStrike">
              <a:latin typeface="Arial"/>
            </a:endParaRPr>
          </a:p>
        </p:txBody>
      </p:sp>
      <p:sp>
        <p:nvSpPr>
          <p:cNvPr id="295" name="CustomShape 6"/>
          <p:cNvSpPr/>
          <p:nvPr/>
        </p:nvSpPr>
        <p:spPr>
          <a:xfrm>
            <a:off x="1355040" y="2346480"/>
            <a:ext cx="3328560" cy="364680"/>
          </a:xfrm>
          <a:prstGeom prst="rect">
            <a:avLst/>
          </a:prstGeom>
          <a:noFill/>
          <a:ln>
            <a:noFill/>
          </a:ln>
        </p:spPr>
        <p:style>
          <a:lnRef idx="0"/>
          <a:fillRef idx="0"/>
          <a:effectRef idx="0"/>
          <a:fontRef idx="minor"/>
        </p:style>
        <p:txBody>
          <a:bodyPr wrap="none" lIns="90000" rIns="90000" tIns="45000" bIns="45000"/>
          <a:p>
            <a:pPr marL="571680" indent="-571320">
              <a:lnSpc>
                <a:spcPct val="100000"/>
              </a:lnSpc>
              <a:buClr>
                <a:srgbClr val="000000"/>
              </a:buClr>
              <a:buFont typeface="Wingdings" charset="2"/>
              <a:buChar char=""/>
            </a:pPr>
            <a:r>
              <a:rPr b="1" lang="fr-BE" sz="1800" spc="-1" strike="noStrike">
                <a:solidFill>
                  <a:srgbClr val="000000"/>
                </a:solidFill>
                <a:latin typeface="Bell MT"/>
                <a:ea typeface="Bell MT"/>
              </a:rPr>
              <a:t>(Nigam et al., 2000)</a:t>
            </a:r>
            <a:endParaRPr b="0" lang="fr-BE" sz="1800" spc="-1" strike="noStrike">
              <a:latin typeface="Arial"/>
            </a:endParaRPr>
          </a:p>
        </p:txBody>
      </p:sp>
      <p:sp>
        <p:nvSpPr>
          <p:cNvPr id="296" name="CustomShape 7"/>
          <p:cNvSpPr/>
          <p:nvPr/>
        </p:nvSpPr>
        <p:spPr>
          <a:xfrm>
            <a:off x="967320" y="4450680"/>
            <a:ext cx="6294600" cy="1186920"/>
          </a:xfrm>
          <a:prstGeom prst="rect">
            <a:avLst/>
          </a:prstGeom>
          <a:solidFill>
            <a:schemeClr val="bg1"/>
          </a:solidFill>
          <a:ln>
            <a:solidFill>
              <a:schemeClr val="tx1"/>
            </a:solidFill>
          </a:ln>
        </p:spPr>
        <p:style>
          <a:lnRef idx="0"/>
          <a:fillRef idx="0"/>
          <a:effectRef idx="0"/>
          <a:fontRef idx="minor"/>
        </p:style>
        <p:txBody>
          <a:bodyPr lIns="90000" rIns="90000" tIns="45000" bIns="45000"/>
          <a:p>
            <a:pPr>
              <a:lnSpc>
                <a:spcPct val="100000"/>
              </a:lnSpc>
            </a:pPr>
            <a:r>
              <a:rPr b="1" lang="fr-BE" sz="2400" spc="-1" strike="noStrike">
                <a:solidFill>
                  <a:srgbClr val="000000"/>
                </a:solidFill>
                <a:latin typeface="Bell MT"/>
                <a:ea typeface="Bell MT"/>
              </a:rPr>
              <a:t> </a:t>
            </a:r>
            <a:r>
              <a:rPr b="1" lang="fr-BE" sz="2400" spc="-1" strike="noStrike">
                <a:solidFill>
                  <a:srgbClr val="000000"/>
                </a:solidFill>
                <a:latin typeface="Bell MT"/>
                <a:ea typeface="Bell MT"/>
              </a:rPr>
              <a:t>Simple, each document one topic (appropriate for supervised classification).</a:t>
            </a:r>
            <a:endParaRPr b="0" lang="fr-BE" sz="2400" spc="-1" strike="noStrike">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1097280" y="286560"/>
            <a:ext cx="10058040" cy="1450440"/>
          </a:xfrm>
          <a:prstGeom prst="rect">
            <a:avLst/>
          </a:prstGeom>
          <a:noFill/>
          <a:ln>
            <a:noFill/>
          </a:ln>
        </p:spPr>
        <p:txBody>
          <a:bodyPr anchor="b">
            <a:normAutofit/>
          </a:bodyPr>
          <a:p>
            <a:pPr>
              <a:lnSpc>
                <a:spcPct val="85000"/>
              </a:lnSpc>
            </a:pPr>
            <a:r>
              <a:rPr b="0" lang="en-US" sz="4800" spc="-49" strike="noStrike">
                <a:solidFill>
                  <a:srgbClr val="404040"/>
                </a:solidFill>
                <a:latin typeface="Bell MT"/>
                <a:ea typeface="Bell MT"/>
              </a:rPr>
              <a:t>But first a quick overview</a:t>
            </a:r>
            <a:endParaRPr b="0" lang="en-US" sz="4800" spc="-1" strike="noStrike">
              <a:solidFill>
                <a:srgbClr val="000000"/>
              </a:solidFill>
              <a:latin typeface="Calibri"/>
            </a:endParaRPr>
          </a:p>
        </p:txBody>
      </p:sp>
      <p:sp>
        <p:nvSpPr>
          <p:cNvPr id="172" name="CustomShape 2"/>
          <p:cNvSpPr/>
          <p:nvPr/>
        </p:nvSpPr>
        <p:spPr>
          <a:xfrm>
            <a:off x="2520360" y="4436640"/>
            <a:ext cx="9671400" cy="1796760"/>
          </a:xfrm>
          <a:prstGeom prst="rect">
            <a:avLst/>
          </a:prstGeom>
          <a:noFill/>
          <a:ln>
            <a:noFill/>
          </a:ln>
        </p:spPr>
        <p:style>
          <a:lnRef idx="0"/>
          <a:fillRef idx="0"/>
          <a:effectRef idx="0"/>
          <a:fontRef idx="minor"/>
        </p:style>
        <p:txBody>
          <a:bodyPr lIns="90000" rIns="90000" tIns="45000" bIns="45000"/>
          <a:p>
            <a:pPr>
              <a:lnSpc>
                <a:spcPct val="100000"/>
              </a:lnSpc>
            </a:pPr>
            <a:r>
              <a:rPr b="0" lang="fr-BE" sz="2800" spc="-1" strike="noStrike">
                <a:solidFill>
                  <a:srgbClr val="000000"/>
                </a:solidFill>
                <a:latin typeface="Bell MT"/>
                <a:ea typeface="Bell MT"/>
              </a:rPr>
              <a:t>All topic models are based on the same assumption :</a:t>
            </a:r>
            <a:endParaRPr b="0" lang="fr-BE" sz="2800" spc="-1" strike="noStrike">
              <a:latin typeface="Arial"/>
            </a:endParaRPr>
          </a:p>
          <a:p>
            <a:pPr>
              <a:lnSpc>
                <a:spcPct val="100000"/>
              </a:lnSpc>
            </a:pPr>
            <a:r>
              <a:rPr b="0" lang="fr-BE" sz="2800" spc="-1" strike="noStrike">
                <a:solidFill>
                  <a:srgbClr val="000000"/>
                </a:solidFill>
                <a:latin typeface="Bell MT"/>
                <a:ea typeface="Bell MT"/>
              </a:rPr>
              <a:t> </a:t>
            </a:r>
            <a:endParaRPr b="0" lang="fr-BE" sz="2800" spc="-1" strike="noStrike">
              <a:latin typeface="Arial"/>
            </a:endParaRPr>
          </a:p>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A document consists of several topics</a:t>
            </a:r>
            <a:endParaRPr b="0" lang="fr-BE" sz="2800" spc="-1" strike="noStrike">
              <a:latin typeface="Arial"/>
            </a:endParaRPr>
          </a:p>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Each topics consists of a collection of words </a:t>
            </a:r>
            <a:endParaRPr b="0" lang="fr-BE" sz="2800" spc="-1" strike="noStrike">
              <a:latin typeface="Arial"/>
            </a:endParaRPr>
          </a:p>
        </p:txBody>
      </p:sp>
      <p:sp>
        <p:nvSpPr>
          <p:cNvPr id="173" name="CustomShape 3"/>
          <p:cNvSpPr/>
          <p:nvPr/>
        </p:nvSpPr>
        <p:spPr>
          <a:xfrm>
            <a:off x="838080" y="1982880"/>
            <a:ext cx="10658880" cy="3502440"/>
          </a:xfrm>
          <a:prstGeom prst="rect">
            <a:avLst/>
          </a:prstGeom>
          <a:noFill/>
          <a:ln>
            <a:noFill/>
          </a:ln>
        </p:spPr>
        <p:style>
          <a:lnRef idx="0"/>
          <a:fillRef idx="0"/>
          <a:effectRef idx="0"/>
          <a:fontRef idx="minor"/>
        </p:style>
        <p:txBody>
          <a:bodyPr lIns="90000" rIns="90000" tIns="45000" bIns="45000"/>
          <a:p>
            <a:pPr>
              <a:lnSpc>
                <a:spcPct val="100000"/>
              </a:lnSpc>
            </a:pPr>
            <a:r>
              <a:rPr b="0" lang="fr-BE" sz="2800" spc="-1" strike="noStrike">
                <a:solidFill>
                  <a:srgbClr val="000000"/>
                </a:solidFill>
                <a:latin typeface="Bell MT"/>
                <a:ea typeface="Bell MT"/>
              </a:rPr>
              <a:t>We have 3 complexity level that make natural language text so rich :</a:t>
            </a:r>
            <a:endParaRPr b="0" lang="fr-BE" sz="2800" spc="-1" strike="noStrike">
              <a:latin typeface="Arial"/>
            </a:endParaRPr>
          </a:p>
          <a:p>
            <a:pPr>
              <a:lnSpc>
                <a:spcPct val="100000"/>
              </a:lnSpc>
            </a:pPr>
            <a:endParaRPr b="0" lang="fr-BE" sz="2800" spc="-1" strike="noStrike">
              <a:latin typeface="Arial"/>
            </a:endParaRPr>
          </a:p>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Individual words are composed of letters (text morphology)</a:t>
            </a:r>
            <a:endParaRPr b="0" lang="fr-BE" sz="2800" spc="-1" strike="noStrike">
              <a:latin typeface="Arial"/>
            </a:endParaRPr>
          </a:p>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Words are pieced together to reflect syntactic structure (syntax)</a:t>
            </a:r>
            <a:endParaRPr b="0" lang="fr-BE" sz="2800" spc="-1" strike="noStrike">
              <a:latin typeface="Arial"/>
            </a:endParaRPr>
          </a:p>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All pieces collaborate to express meaning (semantic)</a:t>
            </a:r>
            <a:endParaRPr b="0" lang="fr-BE" sz="2800" spc="-1" strike="noStrike">
              <a:latin typeface="Arial"/>
            </a:endParaRPr>
          </a:p>
        </p:txBody>
      </p:sp>
      <p:sp>
        <p:nvSpPr>
          <p:cNvPr id="174" name="TextShape 4"/>
          <p:cNvSpPr txBox="1"/>
          <p:nvPr/>
        </p:nvSpPr>
        <p:spPr>
          <a:xfrm>
            <a:off x="9900360" y="6459840"/>
            <a:ext cx="1311840" cy="364680"/>
          </a:xfrm>
          <a:prstGeom prst="rect">
            <a:avLst/>
          </a:prstGeom>
          <a:noFill/>
          <a:ln>
            <a:noFill/>
          </a:ln>
        </p:spPr>
        <p:txBody>
          <a:bodyPr anchor="ctr"/>
          <a:p>
            <a:pPr algn="r">
              <a:lnSpc>
                <a:spcPct val="100000"/>
              </a:lnSpc>
            </a:pPr>
            <a:fld id="{CA2C9B12-F235-41FE-8D48-D934DE9F1BA2}" type="slidenum">
              <a:rPr b="1" lang="fr-BE" sz="1600" spc="-1" strike="noStrike">
                <a:solidFill>
                  <a:srgbClr val="ffffff"/>
                </a:solidFill>
                <a:latin typeface="Calibri"/>
              </a:rPr>
              <a:t>&lt;number&gt;</a:t>
            </a:fld>
            <a:endParaRPr b="0" lang="fr-BE" sz="1600" spc="-1" strike="noStrike">
              <a:latin typeface="Times New Roman"/>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57F648C8-4379-4662-9471-89E69022FE44}" type="slidenum">
              <a:rPr b="1" lang="fr-BE" sz="1600" spc="-1" strike="noStrike">
                <a:solidFill>
                  <a:srgbClr val="ffffff"/>
                </a:solidFill>
                <a:latin typeface="Calibri"/>
              </a:rPr>
              <a:t>&lt;number&gt;</a:t>
            </a:fld>
            <a:endParaRPr b="0" lang="fr-BE" sz="1600" spc="-1" strike="noStrike">
              <a:latin typeface="Times New Roman"/>
            </a:endParaRPr>
          </a:p>
        </p:txBody>
      </p:sp>
      <p:pic>
        <p:nvPicPr>
          <p:cNvPr id="298" name="Image 6" descr=""/>
          <p:cNvPicPr/>
          <p:nvPr/>
        </p:nvPicPr>
        <p:blipFill>
          <a:blip r:embed="rId1"/>
          <a:stretch/>
        </p:blipFill>
        <p:spPr>
          <a:xfrm>
            <a:off x="2994840" y="478800"/>
            <a:ext cx="5695560" cy="3189240"/>
          </a:xfrm>
          <a:prstGeom prst="rect">
            <a:avLst/>
          </a:prstGeom>
          <a:ln>
            <a:noFill/>
          </a:ln>
        </p:spPr>
      </p:pic>
      <p:sp>
        <p:nvSpPr>
          <p:cNvPr id="299" name="CustomShape 2"/>
          <p:cNvSpPr/>
          <p:nvPr/>
        </p:nvSpPr>
        <p:spPr>
          <a:xfrm>
            <a:off x="4996800" y="5558400"/>
            <a:ext cx="789732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outer plate represents documents</a:t>
            </a:r>
            <a:endParaRPr b="0" lang="fr-BE" sz="2800" spc="-1" strike="noStrike">
              <a:latin typeface="Arial"/>
            </a:endParaRPr>
          </a:p>
        </p:txBody>
      </p:sp>
      <p:sp>
        <p:nvSpPr>
          <p:cNvPr id="300" name="CustomShape 3"/>
          <p:cNvSpPr/>
          <p:nvPr/>
        </p:nvSpPr>
        <p:spPr>
          <a:xfrm rot="20312400">
            <a:off x="8809560" y="1209600"/>
            <a:ext cx="2181240" cy="7201440"/>
          </a:xfrm>
          <a:prstGeom prst="arc">
            <a:avLst>
              <a:gd name="adj1" fmla="val 16220803"/>
              <a:gd name="adj2" fmla="val 2965514"/>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B7DD9B4D-25A2-49C2-94C6-1D36CB966C2F}" type="slidenum">
              <a:rPr b="1" lang="fr-BE" sz="1600" spc="-1" strike="noStrike">
                <a:solidFill>
                  <a:srgbClr val="ffffff"/>
                </a:solidFill>
                <a:latin typeface="Calibri"/>
              </a:rPr>
              <a:t>&lt;number&gt;</a:t>
            </a:fld>
            <a:endParaRPr b="0" lang="fr-BE" sz="1600" spc="-1" strike="noStrike">
              <a:latin typeface="Times New Roman"/>
            </a:endParaRPr>
          </a:p>
        </p:txBody>
      </p:sp>
      <p:pic>
        <p:nvPicPr>
          <p:cNvPr id="302" name="Image 6" descr=""/>
          <p:cNvPicPr/>
          <p:nvPr/>
        </p:nvPicPr>
        <p:blipFill>
          <a:blip r:embed="rId1"/>
          <a:stretch/>
        </p:blipFill>
        <p:spPr>
          <a:xfrm>
            <a:off x="2994840" y="478800"/>
            <a:ext cx="5695560" cy="3189240"/>
          </a:xfrm>
          <a:prstGeom prst="rect">
            <a:avLst/>
          </a:prstGeom>
          <a:ln>
            <a:noFill/>
          </a:ln>
        </p:spPr>
      </p:pic>
      <p:sp>
        <p:nvSpPr>
          <p:cNvPr id="303" name="CustomShape 2"/>
          <p:cNvSpPr/>
          <p:nvPr/>
        </p:nvSpPr>
        <p:spPr>
          <a:xfrm>
            <a:off x="4996800" y="5558400"/>
            <a:ext cx="789732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outer plate represents documents</a:t>
            </a:r>
            <a:endParaRPr b="0" lang="fr-BE" sz="2800" spc="-1" strike="noStrike">
              <a:latin typeface="Arial"/>
            </a:endParaRPr>
          </a:p>
        </p:txBody>
      </p:sp>
      <p:sp>
        <p:nvSpPr>
          <p:cNvPr id="304" name="CustomShape 3"/>
          <p:cNvSpPr/>
          <p:nvPr/>
        </p:nvSpPr>
        <p:spPr>
          <a:xfrm rot="20312400">
            <a:off x="8809560" y="1209600"/>
            <a:ext cx="2181240" cy="7201440"/>
          </a:xfrm>
          <a:prstGeom prst="arc">
            <a:avLst>
              <a:gd name="adj1" fmla="val 16220803"/>
              <a:gd name="adj2" fmla="val 2965514"/>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305" name="CustomShape 4"/>
          <p:cNvSpPr/>
          <p:nvPr/>
        </p:nvSpPr>
        <p:spPr>
          <a:xfrm>
            <a:off x="3791880" y="4601880"/>
            <a:ext cx="686556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inner plate represents words</a:t>
            </a:r>
            <a:endParaRPr b="0" lang="fr-BE" sz="2800" spc="-1" strike="noStrike">
              <a:latin typeface="Arial"/>
            </a:endParaRPr>
          </a:p>
        </p:txBody>
      </p:sp>
      <p:sp>
        <p:nvSpPr>
          <p:cNvPr id="306" name="CustomShape 5"/>
          <p:cNvSpPr/>
          <p:nvPr/>
        </p:nvSpPr>
        <p:spPr>
          <a:xfrm rot="5400000">
            <a:off x="5207400" y="3358080"/>
            <a:ext cx="1485360" cy="9802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9170ACC0-6731-4D89-B02E-13371DC0AD70}" type="slidenum">
              <a:rPr b="1" lang="fr-BE" sz="1600" spc="-1" strike="noStrike">
                <a:solidFill>
                  <a:srgbClr val="ffffff"/>
                </a:solidFill>
                <a:latin typeface="Calibri"/>
              </a:rPr>
              <a:t>&lt;number&gt;</a:t>
            </a:fld>
            <a:endParaRPr b="0" lang="fr-BE" sz="1600" spc="-1" strike="noStrike">
              <a:latin typeface="Times New Roman"/>
            </a:endParaRPr>
          </a:p>
        </p:txBody>
      </p:sp>
      <p:pic>
        <p:nvPicPr>
          <p:cNvPr id="308" name="Image 6" descr=""/>
          <p:cNvPicPr/>
          <p:nvPr/>
        </p:nvPicPr>
        <p:blipFill>
          <a:blip r:embed="rId1"/>
          <a:stretch/>
        </p:blipFill>
        <p:spPr>
          <a:xfrm>
            <a:off x="2994840" y="478800"/>
            <a:ext cx="5695560" cy="3189240"/>
          </a:xfrm>
          <a:prstGeom prst="rect">
            <a:avLst/>
          </a:prstGeom>
          <a:ln>
            <a:noFill/>
          </a:ln>
        </p:spPr>
      </p:pic>
      <p:sp>
        <p:nvSpPr>
          <p:cNvPr id="309" name="CustomShape 2"/>
          <p:cNvSpPr/>
          <p:nvPr/>
        </p:nvSpPr>
        <p:spPr>
          <a:xfrm>
            <a:off x="4996800" y="5558400"/>
            <a:ext cx="789732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outer plate represents documents</a:t>
            </a:r>
            <a:endParaRPr b="0" lang="fr-BE" sz="2800" spc="-1" strike="noStrike">
              <a:latin typeface="Arial"/>
            </a:endParaRPr>
          </a:p>
        </p:txBody>
      </p:sp>
      <p:sp>
        <p:nvSpPr>
          <p:cNvPr id="310" name="CustomShape 3"/>
          <p:cNvSpPr/>
          <p:nvPr/>
        </p:nvSpPr>
        <p:spPr>
          <a:xfrm rot="20312400">
            <a:off x="8809560" y="1209600"/>
            <a:ext cx="2181240" cy="7201440"/>
          </a:xfrm>
          <a:prstGeom prst="arc">
            <a:avLst>
              <a:gd name="adj1" fmla="val 16220803"/>
              <a:gd name="adj2" fmla="val 2965514"/>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311" name="CustomShape 4"/>
          <p:cNvSpPr/>
          <p:nvPr/>
        </p:nvSpPr>
        <p:spPr>
          <a:xfrm>
            <a:off x="3791880" y="4601880"/>
            <a:ext cx="686556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inner plate represents words</a:t>
            </a:r>
            <a:endParaRPr b="0" lang="fr-BE" sz="2800" spc="-1" strike="noStrike">
              <a:latin typeface="Arial"/>
            </a:endParaRPr>
          </a:p>
        </p:txBody>
      </p:sp>
      <p:sp>
        <p:nvSpPr>
          <p:cNvPr id="312" name="CustomShape 5"/>
          <p:cNvSpPr/>
          <p:nvPr/>
        </p:nvSpPr>
        <p:spPr>
          <a:xfrm rot="5400000">
            <a:off x="5207400" y="3358080"/>
            <a:ext cx="1485360" cy="9802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313" name="CustomShape 6"/>
          <p:cNvSpPr/>
          <p:nvPr/>
        </p:nvSpPr>
        <p:spPr>
          <a:xfrm>
            <a:off x="733680" y="4114440"/>
            <a:ext cx="3347640" cy="136944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2800" spc="-1" strike="noStrike">
                <a:solidFill>
                  <a:srgbClr val="000000"/>
                </a:solidFill>
                <a:latin typeface="Bell MT"/>
                <a:ea typeface="Bell MT"/>
              </a:rPr>
              <a:t>Each document has a single topic z</a:t>
            </a:r>
            <a:endParaRPr b="0" lang="fr-BE" sz="2800" spc="-1" strike="noStrike">
              <a:latin typeface="Arial"/>
            </a:endParaRPr>
          </a:p>
        </p:txBody>
      </p:sp>
      <p:sp>
        <p:nvSpPr>
          <p:cNvPr id="314" name="CustomShape 7"/>
          <p:cNvSpPr/>
          <p:nvPr/>
        </p:nvSpPr>
        <p:spPr>
          <a:xfrm rot="5400000">
            <a:off x="2732040" y="2639160"/>
            <a:ext cx="1857240" cy="109224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98AFB93F-1B07-4506-853F-3134274BEA22}" type="slidenum">
              <a:rPr b="1" lang="fr-BE" sz="1600" spc="-1" strike="noStrike">
                <a:solidFill>
                  <a:srgbClr val="ffffff"/>
                </a:solidFill>
                <a:latin typeface="Calibri"/>
              </a:rPr>
              <a:t>&lt;number&gt;</a:t>
            </a:fld>
            <a:endParaRPr b="0" lang="fr-BE" sz="1600" spc="-1" strike="noStrike">
              <a:latin typeface="Times New Roman"/>
            </a:endParaRPr>
          </a:p>
        </p:txBody>
      </p:sp>
      <p:pic>
        <p:nvPicPr>
          <p:cNvPr id="316" name="Image 6" descr=""/>
          <p:cNvPicPr/>
          <p:nvPr/>
        </p:nvPicPr>
        <p:blipFill>
          <a:blip r:embed="rId1"/>
          <a:stretch/>
        </p:blipFill>
        <p:spPr>
          <a:xfrm>
            <a:off x="2994840" y="478800"/>
            <a:ext cx="5695560" cy="3189240"/>
          </a:xfrm>
          <a:prstGeom prst="rect">
            <a:avLst/>
          </a:prstGeom>
          <a:ln>
            <a:noFill/>
          </a:ln>
        </p:spPr>
      </p:pic>
      <p:sp>
        <p:nvSpPr>
          <p:cNvPr id="317" name="CustomShape 2"/>
          <p:cNvSpPr/>
          <p:nvPr/>
        </p:nvSpPr>
        <p:spPr>
          <a:xfrm>
            <a:off x="4996800" y="5558400"/>
            <a:ext cx="789732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outer plate represents documents</a:t>
            </a:r>
            <a:endParaRPr b="0" lang="fr-BE" sz="2800" spc="-1" strike="noStrike">
              <a:latin typeface="Arial"/>
            </a:endParaRPr>
          </a:p>
        </p:txBody>
      </p:sp>
      <p:sp>
        <p:nvSpPr>
          <p:cNvPr id="318" name="CustomShape 3"/>
          <p:cNvSpPr/>
          <p:nvPr/>
        </p:nvSpPr>
        <p:spPr>
          <a:xfrm rot="20312400">
            <a:off x="8809560" y="1209600"/>
            <a:ext cx="2181240" cy="7201440"/>
          </a:xfrm>
          <a:prstGeom prst="arc">
            <a:avLst>
              <a:gd name="adj1" fmla="val 16220803"/>
              <a:gd name="adj2" fmla="val 2965514"/>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319" name="CustomShape 4"/>
          <p:cNvSpPr/>
          <p:nvPr/>
        </p:nvSpPr>
        <p:spPr>
          <a:xfrm>
            <a:off x="3791880" y="4601880"/>
            <a:ext cx="686556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inner plate represents words</a:t>
            </a:r>
            <a:endParaRPr b="0" lang="fr-BE" sz="2800" spc="-1" strike="noStrike">
              <a:latin typeface="Arial"/>
            </a:endParaRPr>
          </a:p>
        </p:txBody>
      </p:sp>
      <p:sp>
        <p:nvSpPr>
          <p:cNvPr id="320" name="CustomShape 5"/>
          <p:cNvSpPr/>
          <p:nvPr/>
        </p:nvSpPr>
        <p:spPr>
          <a:xfrm rot="5400000">
            <a:off x="5207400" y="3358080"/>
            <a:ext cx="1485360" cy="9802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321" name="CustomShape 6"/>
          <p:cNvSpPr/>
          <p:nvPr/>
        </p:nvSpPr>
        <p:spPr>
          <a:xfrm>
            <a:off x="733680" y="4114440"/>
            <a:ext cx="3347640" cy="136944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2800" spc="-1" strike="noStrike">
                <a:solidFill>
                  <a:srgbClr val="000000"/>
                </a:solidFill>
                <a:latin typeface="Bell MT"/>
                <a:ea typeface="Bell MT"/>
              </a:rPr>
              <a:t>Each document has a single topic z</a:t>
            </a:r>
            <a:endParaRPr b="0" lang="fr-BE" sz="2800" spc="-1" strike="noStrike">
              <a:latin typeface="Arial"/>
            </a:endParaRPr>
          </a:p>
        </p:txBody>
      </p:sp>
      <p:sp>
        <p:nvSpPr>
          <p:cNvPr id="322" name="CustomShape 7"/>
          <p:cNvSpPr/>
          <p:nvPr/>
        </p:nvSpPr>
        <p:spPr>
          <a:xfrm rot="5400000">
            <a:off x="2732040" y="2639160"/>
            <a:ext cx="1857240" cy="109224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323" name="CustomShape 8"/>
          <p:cNvSpPr/>
          <p:nvPr/>
        </p:nvSpPr>
        <p:spPr>
          <a:xfrm>
            <a:off x="185760" y="229680"/>
            <a:ext cx="2599560" cy="441468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2800" spc="-1" strike="noStrike">
                <a:solidFill>
                  <a:srgbClr val="000000"/>
                </a:solidFill>
                <a:latin typeface="Bell MT"/>
                <a:ea typeface="Bell MT"/>
              </a:rPr>
              <a:t>Each document has N</a:t>
            </a:r>
            <a:r>
              <a:rPr b="1" lang="fr-BE" sz="2800" spc="-1" strike="noStrike" baseline="-25000">
                <a:solidFill>
                  <a:srgbClr val="000000"/>
                </a:solidFill>
                <a:latin typeface="Bell MT"/>
                <a:ea typeface="Bell MT"/>
              </a:rPr>
              <a:t>d</a:t>
            </a:r>
            <a:r>
              <a:rPr b="1" lang="fr-BE" sz="2800" spc="-1" strike="noStrike">
                <a:solidFill>
                  <a:srgbClr val="000000"/>
                </a:solidFill>
                <a:latin typeface="Bell MT"/>
                <a:ea typeface="Bell MT"/>
              </a:rPr>
              <a:t> words w generated from a multinomial conditioned on the topic. </a:t>
            </a:r>
            <a:endParaRPr b="0" lang="fr-BE" sz="2800" spc="-1" strike="noStrike">
              <a:latin typeface="Arial"/>
            </a:endParaRPr>
          </a:p>
        </p:txBody>
      </p:sp>
      <p:sp>
        <p:nvSpPr>
          <p:cNvPr id="324" name="CustomShape 9"/>
          <p:cNvSpPr/>
          <p:nvPr/>
        </p:nvSpPr>
        <p:spPr>
          <a:xfrm rot="19990200">
            <a:off x="1741320" y="210240"/>
            <a:ext cx="4791600" cy="4785480"/>
          </a:xfrm>
          <a:prstGeom prst="arc">
            <a:avLst>
              <a:gd name="adj1" fmla="val 15758719"/>
              <a:gd name="adj2" fmla="val 21514498"/>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5" name="CustomShape 1"/>
          <p:cNvSpPr/>
          <p:nvPr/>
        </p:nvSpPr>
        <p:spPr>
          <a:xfrm>
            <a:off x="0" y="0"/>
            <a:ext cx="12191760" cy="6857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26" name="CustomShape 2"/>
          <p:cNvSpPr/>
          <p:nvPr/>
        </p:nvSpPr>
        <p:spPr>
          <a:xfrm>
            <a:off x="458640" y="457200"/>
            <a:ext cx="11274120" cy="594324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327" name="CustomShape 3"/>
          <p:cNvSpPr/>
          <p:nvPr/>
        </p:nvSpPr>
        <p:spPr>
          <a:xfrm>
            <a:off x="522720" y="521280"/>
            <a:ext cx="11146320" cy="5815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328" name="Image 3" descr=""/>
          <p:cNvPicPr/>
          <p:nvPr/>
        </p:nvPicPr>
        <p:blipFill>
          <a:blip r:embed="rId1"/>
          <a:stretch/>
        </p:blipFill>
        <p:spPr>
          <a:xfrm>
            <a:off x="5439960" y="1194480"/>
            <a:ext cx="5189760" cy="2905920"/>
          </a:xfrm>
          <a:prstGeom prst="rect">
            <a:avLst/>
          </a:prstGeom>
          <a:ln>
            <a:noFill/>
          </a:ln>
        </p:spPr>
      </p:pic>
      <p:sp>
        <p:nvSpPr>
          <p:cNvPr id="329" name="TextShape 4"/>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450C0284-CEB8-4D80-8154-2CCD6B1BD2D6}" type="slidenum">
              <a:rPr b="1" lang="fr-BE" sz="1600" spc="-1" strike="noStrike">
                <a:solidFill>
                  <a:srgbClr val="ffffff"/>
                </a:solidFill>
                <a:latin typeface="Calibri"/>
              </a:rPr>
              <a:t>&lt;number&gt;</a:t>
            </a:fld>
            <a:endParaRPr b="0" lang="fr-BE" sz="1600" spc="-1" strike="noStrike">
              <a:latin typeface="Times New Roman"/>
            </a:endParaRPr>
          </a:p>
        </p:txBody>
      </p:sp>
      <p:pic>
        <p:nvPicPr>
          <p:cNvPr id="330" name="Image 6" descr=""/>
          <p:cNvPicPr/>
          <p:nvPr/>
        </p:nvPicPr>
        <p:blipFill>
          <a:blip r:embed="rId2"/>
          <a:stretch/>
        </p:blipFill>
        <p:spPr>
          <a:xfrm>
            <a:off x="3171600" y="4376880"/>
            <a:ext cx="5862240" cy="1458720"/>
          </a:xfrm>
          <a:prstGeom prst="rect">
            <a:avLst/>
          </a:prstGeom>
          <a:ln>
            <a:noFill/>
          </a:ln>
        </p:spPr>
      </p:pic>
      <p:sp>
        <p:nvSpPr>
          <p:cNvPr id="331" name="CustomShape 5"/>
          <p:cNvSpPr/>
          <p:nvPr/>
        </p:nvSpPr>
        <p:spPr>
          <a:xfrm>
            <a:off x="967320" y="1009440"/>
            <a:ext cx="4408200" cy="191808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Mixture of Unigrams Model</a:t>
            </a:r>
            <a:endParaRPr b="0" lang="fr-BE" sz="4000" spc="-1" strike="noStrike">
              <a:latin typeface="Arial"/>
            </a:endParaRPr>
          </a:p>
        </p:txBody>
      </p:sp>
      <p:sp>
        <p:nvSpPr>
          <p:cNvPr id="332" name="CustomShape 6"/>
          <p:cNvSpPr/>
          <p:nvPr/>
        </p:nvSpPr>
        <p:spPr>
          <a:xfrm>
            <a:off x="967320" y="1009440"/>
            <a:ext cx="4408200" cy="191808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Mixture of Unigrams Model</a:t>
            </a:r>
            <a:endParaRPr b="0" lang="fr-BE" sz="4000" spc="-1" strike="noStrike">
              <a:latin typeface="Arial"/>
            </a:endParaRPr>
          </a:p>
        </p:txBody>
      </p:sp>
      <p:sp>
        <p:nvSpPr>
          <p:cNvPr id="333" name="CustomShape 7"/>
          <p:cNvSpPr/>
          <p:nvPr/>
        </p:nvSpPr>
        <p:spPr>
          <a:xfrm>
            <a:off x="1355040" y="2346480"/>
            <a:ext cx="3328560" cy="364680"/>
          </a:xfrm>
          <a:prstGeom prst="rect">
            <a:avLst/>
          </a:prstGeom>
          <a:noFill/>
          <a:ln>
            <a:noFill/>
          </a:ln>
        </p:spPr>
        <p:style>
          <a:lnRef idx="0"/>
          <a:fillRef idx="0"/>
          <a:effectRef idx="0"/>
          <a:fontRef idx="minor"/>
        </p:style>
        <p:txBody>
          <a:bodyPr wrap="none" lIns="90000" rIns="90000" tIns="45000" bIns="45000"/>
          <a:p>
            <a:pPr marL="571680" indent="-571320">
              <a:lnSpc>
                <a:spcPct val="100000"/>
              </a:lnSpc>
              <a:buClr>
                <a:srgbClr val="000000"/>
              </a:buClr>
              <a:buFont typeface="Wingdings" charset="2"/>
              <a:buChar char=""/>
            </a:pPr>
            <a:r>
              <a:rPr b="1" lang="fr-BE" sz="1800" spc="-1" strike="noStrike">
                <a:solidFill>
                  <a:srgbClr val="000000"/>
                </a:solidFill>
                <a:latin typeface="Bell MT"/>
                <a:ea typeface="Bell MT"/>
              </a:rPr>
              <a:t>(Nigam et al., 2000)</a:t>
            </a:r>
            <a:endParaRPr b="0" lang="fr-BE" sz="1800" spc="-1" strike="noStrike">
              <a:latin typeface="Arial"/>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Shape 1"/>
          <p:cNvSpPr txBox="1"/>
          <p:nvPr/>
        </p:nvSpPr>
        <p:spPr>
          <a:xfrm>
            <a:off x="9900360" y="6459840"/>
            <a:ext cx="1311840" cy="364680"/>
          </a:xfrm>
          <a:prstGeom prst="rect">
            <a:avLst/>
          </a:prstGeom>
          <a:noFill/>
          <a:ln>
            <a:noFill/>
          </a:ln>
        </p:spPr>
        <p:txBody>
          <a:bodyPr anchor="ctr"/>
          <a:p>
            <a:pPr algn="r">
              <a:lnSpc>
                <a:spcPct val="100000"/>
              </a:lnSpc>
            </a:pPr>
            <a:fld id="{FE31541C-B9AA-4446-909E-27EED1B1CFE4}" type="slidenum">
              <a:rPr b="1" lang="fr-BE" sz="1600" spc="-1" strike="noStrike">
                <a:solidFill>
                  <a:srgbClr val="ffffff"/>
                </a:solidFill>
                <a:latin typeface="Calibri"/>
              </a:rPr>
              <a:t>&lt;number&gt;</a:t>
            </a:fld>
            <a:endParaRPr b="0" lang="fr-BE" sz="1600" spc="-1" strike="noStrike">
              <a:latin typeface="Times New Roman"/>
            </a:endParaRPr>
          </a:p>
        </p:txBody>
      </p:sp>
      <p:sp>
        <p:nvSpPr>
          <p:cNvPr id="335"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336" name="CustomShape 3"/>
          <p:cNvSpPr/>
          <p:nvPr/>
        </p:nvSpPr>
        <p:spPr>
          <a:xfrm>
            <a:off x="7551000" y="42768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1</a:t>
            </a:r>
            <a:endParaRPr b="0" lang="fr-BE" sz="1800" spc="-1" strike="noStrike">
              <a:latin typeface="Arial"/>
            </a:endParaRPr>
          </a:p>
        </p:txBody>
      </p:sp>
      <p:sp>
        <p:nvSpPr>
          <p:cNvPr id="337" name="CustomShape 4"/>
          <p:cNvSpPr/>
          <p:nvPr/>
        </p:nvSpPr>
        <p:spPr>
          <a:xfrm>
            <a:off x="7865640" y="562608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2</a:t>
            </a:r>
            <a:endParaRPr b="0" lang="fr-BE" sz="1800" spc="-1" strike="noStrike">
              <a:latin typeface="Arial"/>
            </a:endParaRPr>
          </a:p>
        </p:txBody>
      </p:sp>
      <p:sp>
        <p:nvSpPr>
          <p:cNvPr id="338" name="CustomShape 5"/>
          <p:cNvSpPr/>
          <p:nvPr/>
        </p:nvSpPr>
        <p:spPr>
          <a:xfrm>
            <a:off x="1270440" y="263304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3</a:t>
            </a:r>
            <a:endParaRPr b="0" lang="fr-BE" sz="1800" spc="-1" strike="noStrike">
              <a:latin typeface="Arial"/>
            </a:endParaRPr>
          </a:p>
        </p:txBody>
      </p:sp>
      <p:sp>
        <p:nvSpPr>
          <p:cNvPr id="339" name="CustomShape 6"/>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40" name="CustomShape 7"/>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9900360" y="6459840"/>
            <a:ext cx="1311840" cy="364680"/>
          </a:xfrm>
          <a:prstGeom prst="rect">
            <a:avLst/>
          </a:prstGeom>
          <a:noFill/>
          <a:ln>
            <a:noFill/>
          </a:ln>
        </p:spPr>
        <p:txBody>
          <a:bodyPr anchor="ctr"/>
          <a:p>
            <a:pPr algn="r">
              <a:lnSpc>
                <a:spcPct val="100000"/>
              </a:lnSpc>
            </a:pPr>
            <a:fld id="{98AEB52C-4200-4B3F-8B42-D0DB9FA576CD}" type="slidenum">
              <a:rPr b="1" lang="fr-BE" sz="1600" spc="-1" strike="noStrike">
                <a:solidFill>
                  <a:srgbClr val="ffffff"/>
                </a:solidFill>
                <a:latin typeface="Calibri"/>
              </a:rPr>
              <a:t>&lt;number&gt;</a:t>
            </a:fld>
            <a:endParaRPr b="0" lang="fr-BE" sz="1600" spc="-1" strike="noStrike">
              <a:latin typeface="Times New Roman"/>
            </a:endParaRPr>
          </a:p>
        </p:txBody>
      </p:sp>
      <p:sp>
        <p:nvSpPr>
          <p:cNvPr id="342"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343" name="CustomShape 3"/>
          <p:cNvSpPr/>
          <p:nvPr/>
        </p:nvSpPr>
        <p:spPr>
          <a:xfrm>
            <a:off x="7551000" y="42768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1</a:t>
            </a:r>
            <a:endParaRPr b="0" lang="fr-BE" sz="1800" spc="-1" strike="noStrike">
              <a:latin typeface="Arial"/>
            </a:endParaRPr>
          </a:p>
        </p:txBody>
      </p:sp>
      <p:sp>
        <p:nvSpPr>
          <p:cNvPr id="344" name="CustomShape 4"/>
          <p:cNvSpPr/>
          <p:nvPr/>
        </p:nvSpPr>
        <p:spPr>
          <a:xfrm>
            <a:off x="7865640" y="562608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2</a:t>
            </a:r>
            <a:endParaRPr b="0" lang="fr-BE" sz="1800" spc="-1" strike="noStrike">
              <a:latin typeface="Arial"/>
            </a:endParaRPr>
          </a:p>
        </p:txBody>
      </p:sp>
      <p:sp>
        <p:nvSpPr>
          <p:cNvPr id="345" name="CustomShape 5"/>
          <p:cNvSpPr/>
          <p:nvPr/>
        </p:nvSpPr>
        <p:spPr>
          <a:xfrm>
            <a:off x="1270440" y="263304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3</a:t>
            </a:r>
            <a:endParaRPr b="0" lang="fr-BE" sz="1800" spc="-1" strike="noStrike">
              <a:latin typeface="Arial"/>
            </a:endParaRPr>
          </a:p>
        </p:txBody>
      </p:sp>
      <p:sp>
        <p:nvSpPr>
          <p:cNvPr id="346" name="CustomShape 6"/>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47" name="CustomShape 7"/>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348" name="CustomShape 8"/>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349" name="CustomShape 9"/>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50" name="CustomShape 10"/>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351" name="CustomShape 11"/>
          <p:cNvSpPr/>
          <p:nvPr/>
        </p:nvSpPr>
        <p:spPr>
          <a:xfrm>
            <a:off x="4646520" y="139572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TOPIC 1</a:t>
            </a:r>
            <a:endParaRPr b="0" lang="fr-BE" sz="1800" spc="-1" strike="noStrike">
              <a:latin typeface="Arial"/>
            </a:endParaRPr>
          </a:p>
        </p:txBody>
      </p:sp>
      <p:sp>
        <p:nvSpPr>
          <p:cNvPr id="352" name="CustomShape 12"/>
          <p:cNvSpPr/>
          <p:nvPr/>
        </p:nvSpPr>
        <p:spPr>
          <a:xfrm>
            <a:off x="7024320" y="385128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TOPIC 2</a:t>
            </a:r>
            <a:endParaRPr b="0" lang="fr-BE" sz="1800" spc="-1" strike="noStrike">
              <a:latin typeface="Arial"/>
            </a:endParaRPr>
          </a:p>
        </p:txBody>
      </p:sp>
      <p:sp>
        <p:nvSpPr>
          <p:cNvPr id="353" name="CustomShape 13"/>
          <p:cNvSpPr/>
          <p:nvPr/>
        </p:nvSpPr>
        <p:spPr>
          <a:xfrm>
            <a:off x="4440240" y="429120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TOPIC 3</a:t>
            </a:r>
            <a:endParaRPr b="0" lang="fr-BE" sz="1800" spc="-1" strike="noStrike">
              <a:latin typeface="Arial"/>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extShape 1"/>
          <p:cNvSpPr txBox="1"/>
          <p:nvPr/>
        </p:nvSpPr>
        <p:spPr>
          <a:xfrm>
            <a:off x="9900360" y="6459840"/>
            <a:ext cx="1311840" cy="364680"/>
          </a:xfrm>
          <a:prstGeom prst="rect">
            <a:avLst/>
          </a:prstGeom>
          <a:noFill/>
          <a:ln>
            <a:noFill/>
          </a:ln>
        </p:spPr>
        <p:txBody>
          <a:bodyPr anchor="ctr"/>
          <a:p>
            <a:pPr algn="r">
              <a:lnSpc>
                <a:spcPct val="100000"/>
              </a:lnSpc>
            </a:pPr>
            <a:fld id="{75EAA673-93D1-4C9A-84CB-D0E35883770A}" type="slidenum">
              <a:rPr b="1" lang="fr-BE" sz="1600" spc="-1" strike="noStrike">
                <a:solidFill>
                  <a:srgbClr val="ffffff"/>
                </a:solidFill>
                <a:latin typeface="Calibri"/>
              </a:rPr>
              <a:t>&lt;number&gt;</a:t>
            </a:fld>
            <a:endParaRPr b="0" lang="fr-BE" sz="1600" spc="-1" strike="noStrike">
              <a:latin typeface="Times New Roman"/>
            </a:endParaRPr>
          </a:p>
        </p:txBody>
      </p:sp>
      <p:sp>
        <p:nvSpPr>
          <p:cNvPr id="355"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356" name="CustomShape 3"/>
          <p:cNvSpPr/>
          <p:nvPr/>
        </p:nvSpPr>
        <p:spPr>
          <a:xfrm>
            <a:off x="7551000" y="427680"/>
            <a:ext cx="6487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 1</a:t>
            </a:r>
            <a:endParaRPr b="0" lang="fr-BE" sz="1800" spc="-1" strike="noStrike">
              <a:latin typeface="Arial"/>
            </a:endParaRPr>
          </a:p>
        </p:txBody>
      </p:sp>
      <p:sp>
        <p:nvSpPr>
          <p:cNvPr id="357" name="CustomShape 4"/>
          <p:cNvSpPr/>
          <p:nvPr/>
        </p:nvSpPr>
        <p:spPr>
          <a:xfrm>
            <a:off x="7865640" y="562608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W2</a:t>
            </a:r>
            <a:endParaRPr b="0" lang="fr-BE" sz="1800" spc="-1" strike="noStrike">
              <a:latin typeface="Arial"/>
            </a:endParaRPr>
          </a:p>
        </p:txBody>
      </p:sp>
      <p:sp>
        <p:nvSpPr>
          <p:cNvPr id="358" name="CustomShape 5"/>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59" name="CustomShape 6"/>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360" name="CustomShape 7"/>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361" name="CustomShape 8"/>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62" name="CustomShape 9"/>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363" name="CustomShape 10"/>
          <p:cNvSpPr/>
          <p:nvPr/>
        </p:nvSpPr>
        <p:spPr>
          <a:xfrm>
            <a:off x="5440680" y="14508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1</a:t>
            </a:r>
            <a:endParaRPr b="0" lang="fr-BE" sz="1800" spc="-1" strike="noStrike">
              <a:latin typeface="Arial"/>
            </a:endParaRPr>
          </a:p>
        </p:txBody>
      </p:sp>
      <p:sp>
        <p:nvSpPr>
          <p:cNvPr id="364" name="CustomShape 11"/>
          <p:cNvSpPr/>
          <p:nvPr/>
        </p:nvSpPr>
        <p:spPr>
          <a:xfrm>
            <a:off x="2284920" y="325512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W3</a:t>
            </a:r>
            <a:endParaRPr b="0" lang="fr-BE" sz="1800" spc="-1" strike="noStrike">
              <a:latin typeface="Arial"/>
            </a:endParaRPr>
          </a:p>
        </p:txBody>
      </p:sp>
      <p:sp>
        <p:nvSpPr>
          <p:cNvPr id="365" name="CustomShape 12"/>
          <p:cNvSpPr/>
          <p:nvPr/>
        </p:nvSpPr>
        <p:spPr>
          <a:xfrm>
            <a:off x="7412760" y="385128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2</a:t>
            </a:r>
            <a:endParaRPr b="0" lang="fr-BE" sz="1800" spc="-1" strike="noStrike">
              <a:latin typeface="Arial"/>
            </a:endParaRPr>
          </a:p>
        </p:txBody>
      </p:sp>
      <p:sp>
        <p:nvSpPr>
          <p:cNvPr id="366" name="CustomShape 13"/>
          <p:cNvSpPr/>
          <p:nvPr/>
        </p:nvSpPr>
        <p:spPr>
          <a:xfrm>
            <a:off x="4809600" y="41922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3</a:t>
            </a:r>
            <a:endParaRPr b="0" lang="fr-BE" sz="1800" spc="-1" strike="noStrike">
              <a:latin typeface="Arial"/>
            </a:endParaRPr>
          </a:p>
        </p:txBody>
      </p:sp>
      <p:sp>
        <p:nvSpPr>
          <p:cNvPr id="367" name="CustomShape 14"/>
          <p:cNvSpPr/>
          <p:nvPr/>
        </p:nvSpPr>
        <p:spPr>
          <a:xfrm>
            <a:off x="7337160" y="3571560"/>
            <a:ext cx="191520" cy="1868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368" name="CustomShape 15"/>
          <p:cNvSpPr/>
          <p:nvPr/>
        </p:nvSpPr>
        <p:spPr>
          <a:xfrm>
            <a:off x="5037840" y="3940920"/>
            <a:ext cx="191520" cy="1868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369" name="CustomShape 16"/>
          <p:cNvSpPr/>
          <p:nvPr/>
        </p:nvSpPr>
        <p:spPr>
          <a:xfrm>
            <a:off x="5871600" y="1880640"/>
            <a:ext cx="191520" cy="1868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370" name="CustomShape 17"/>
          <p:cNvSpPr/>
          <p:nvPr/>
        </p:nvSpPr>
        <p:spPr>
          <a:xfrm>
            <a:off x="5462280" y="3727080"/>
            <a:ext cx="648720" cy="364680"/>
          </a:xfrm>
          <a:prstGeom prst="rect">
            <a:avLst/>
          </a:prstGeom>
          <a:solidFill>
            <a:srgbClr val="ff0000"/>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ffffff"/>
                </a:solidFill>
                <a:latin typeface="Bell MT"/>
                <a:ea typeface="Bell MT"/>
              </a:rPr>
              <a:t>D 1</a:t>
            </a:r>
            <a:endParaRPr b="0" lang="fr-BE" sz="1800" spc="-1" strike="noStrike">
              <a:latin typeface="Arial"/>
            </a:endParaRPr>
          </a:p>
        </p:txBody>
      </p:sp>
      <p:sp>
        <p:nvSpPr>
          <p:cNvPr id="371" name="CustomShape 18"/>
          <p:cNvSpPr/>
          <p:nvPr/>
        </p:nvSpPr>
        <p:spPr>
          <a:xfrm>
            <a:off x="967320" y="1009440"/>
            <a:ext cx="4408200" cy="191808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Mixture of Unigrams Model</a:t>
            </a:r>
            <a:endParaRPr b="0" lang="fr-BE" sz="4000" spc="-1" strike="noStrike">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9900360" y="6459840"/>
            <a:ext cx="1311840" cy="364680"/>
          </a:xfrm>
          <a:prstGeom prst="rect">
            <a:avLst/>
          </a:prstGeom>
          <a:noFill/>
          <a:ln>
            <a:noFill/>
          </a:ln>
        </p:spPr>
        <p:txBody>
          <a:bodyPr anchor="ctr"/>
          <a:p>
            <a:pPr algn="r">
              <a:lnSpc>
                <a:spcPct val="100000"/>
              </a:lnSpc>
            </a:pPr>
            <a:fld id="{118A5B09-FCA5-49D9-BEE6-79B7EEBE4D3A}" type="slidenum">
              <a:rPr b="1" lang="fr-BE" sz="1600" spc="-1" strike="noStrike">
                <a:solidFill>
                  <a:srgbClr val="ffffff"/>
                </a:solidFill>
                <a:latin typeface="Calibri"/>
              </a:rPr>
              <a:t>&lt;number&gt;</a:t>
            </a:fld>
            <a:endParaRPr b="0" lang="fr-BE" sz="1600" spc="-1" strike="noStrike">
              <a:latin typeface="Times New Roman"/>
            </a:endParaRPr>
          </a:p>
        </p:txBody>
      </p:sp>
      <p:sp>
        <p:nvSpPr>
          <p:cNvPr id="373"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374" name="CustomShape 3"/>
          <p:cNvSpPr/>
          <p:nvPr/>
        </p:nvSpPr>
        <p:spPr>
          <a:xfrm>
            <a:off x="7551000" y="427680"/>
            <a:ext cx="6487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 1</a:t>
            </a:r>
            <a:endParaRPr b="0" lang="fr-BE" sz="1800" spc="-1" strike="noStrike">
              <a:latin typeface="Arial"/>
            </a:endParaRPr>
          </a:p>
        </p:txBody>
      </p:sp>
      <p:sp>
        <p:nvSpPr>
          <p:cNvPr id="375" name="CustomShape 4"/>
          <p:cNvSpPr/>
          <p:nvPr/>
        </p:nvSpPr>
        <p:spPr>
          <a:xfrm>
            <a:off x="7865640" y="562608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W2</a:t>
            </a:r>
            <a:endParaRPr b="0" lang="fr-BE" sz="1800" spc="-1" strike="noStrike">
              <a:latin typeface="Arial"/>
            </a:endParaRPr>
          </a:p>
        </p:txBody>
      </p:sp>
      <p:sp>
        <p:nvSpPr>
          <p:cNvPr id="376" name="CustomShape 5"/>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77" name="CustomShape 6"/>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378" name="CustomShape 7"/>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379" name="CustomShape 8"/>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80" name="CustomShape 9"/>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381" name="CustomShape 10"/>
          <p:cNvSpPr/>
          <p:nvPr/>
        </p:nvSpPr>
        <p:spPr>
          <a:xfrm>
            <a:off x="5440680" y="14508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1</a:t>
            </a:r>
            <a:endParaRPr b="0" lang="fr-BE" sz="1800" spc="-1" strike="noStrike">
              <a:latin typeface="Arial"/>
            </a:endParaRPr>
          </a:p>
        </p:txBody>
      </p:sp>
      <p:sp>
        <p:nvSpPr>
          <p:cNvPr id="382" name="CustomShape 11"/>
          <p:cNvSpPr/>
          <p:nvPr/>
        </p:nvSpPr>
        <p:spPr>
          <a:xfrm>
            <a:off x="2284920" y="325512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W3</a:t>
            </a:r>
            <a:endParaRPr b="0" lang="fr-BE" sz="1800" spc="-1" strike="noStrike">
              <a:latin typeface="Arial"/>
            </a:endParaRPr>
          </a:p>
        </p:txBody>
      </p:sp>
      <p:sp>
        <p:nvSpPr>
          <p:cNvPr id="383" name="CustomShape 12"/>
          <p:cNvSpPr/>
          <p:nvPr/>
        </p:nvSpPr>
        <p:spPr>
          <a:xfrm>
            <a:off x="7412760" y="385128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2</a:t>
            </a:r>
            <a:endParaRPr b="0" lang="fr-BE" sz="1800" spc="-1" strike="noStrike">
              <a:latin typeface="Arial"/>
            </a:endParaRPr>
          </a:p>
        </p:txBody>
      </p:sp>
      <p:sp>
        <p:nvSpPr>
          <p:cNvPr id="384" name="CustomShape 13"/>
          <p:cNvSpPr/>
          <p:nvPr/>
        </p:nvSpPr>
        <p:spPr>
          <a:xfrm>
            <a:off x="4809600" y="41922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3</a:t>
            </a:r>
            <a:endParaRPr b="0" lang="fr-BE" sz="1800" spc="-1" strike="noStrike">
              <a:latin typeface="Arial"/>
            </a:endParaRPr>
          </a:p>
        </p:txBody>
      </p:sp>
      <p:sp>
        <p:nvSpPr>
          <p:cNvPr id="385" name="CustomShape 14"/>
          <p:cNvSpPr/>
          <p:nvPr/>
        </p:nvSpPr>
        <p:spPr>
          <a:xfrm>
            <a:off x="7337160" y="3571560"/>
            <a:ext cx="191520" cy="1868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386" name="CustomShape 15"/>
          <p:cNvSpPr/>
          <p:nvPr/>
        </p:nvSpPr>
        <p:spPr>
          <a:xfrm>
            <a:off x="5037840" y="3940920"/>
            <a:ext cx="191520" cy="1868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387" name="CustomShape 16"/>
          <p:cNvSpPr/>
          <p:nvPr/>
        </p:nvSpPr>
        <p:spPr>
          <a:xfrm>
            <a:off x="5871600" y="1880640"/>
            <a:ext cx="191520" cy="186840"/>
          </a:xfrm>
          <a:prstGeom prst="ellipse">
            <a:avLst/>
          </a:prstGeom>
          <a:solidFill>
            <a:srgbClr val="92d05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388" name="CustomShape 17"/>
          <p:cNvSpPr/>
          <p:nvPr/>
        </p:nvSpPr>
        <p:spPr>
          <a:xfrm>
            <a:off x="6044760" y="2197080"/>
            <a:ext cx="648720" cy="364680"/>
          </a:xfrm>
          <a:prstGeom prst="rect">
            <a:avLst/>
          </a:prstGeom>
          <a:solidFill>
            <a:srgbClr val="92d050"/>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ffffff"/>
                </a:solidFill>
                <a:latin typeface="Bell MT"/>
                <a:ea typeface="Bell MT"/>
              </a:rPr>
              <a:t>D *</a:t>
            </a:r>
            <a:endParaRPr b="0" lang="fr-BE" sz="1800" spc="-1" strike="noStrike">
              <a:latin typeface="Arial"/>
            </a:endParaRPr>
          </a:p>
        </p:txBody>
      </p:sp>
      <p:sp>
        <p:nvSpPr>
          <p:cNvPr id="389" name="CustomShape 18"/>
          <p:cNvSpPr/>
          <p:nvPr/>
        </p:nvSpPr>
        <p:spPr>
          <a:xfrm>
            <a:off x="967320" y="1009440"/>
            <a:ext cx="4408200" cy="191808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Mixture of Unigrams Model</a:t>
            </a:r>
            <a:endParaRPr b="0" lang="fr-BE" sz="4000" spc="-1" strike="noStrike">
              <a:latin typeface="Arial"/>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0" name="CustomShape 1"/>
          <p:cNvSpPr/>
          <p:nvPr/>
        </p:nvSpPr>
        <p:spPr>
          <a:xfrm>
            <a:off x="0" y="0"/>
            <a:ext cx="12191760" cy="6857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91" name="CustomShape 2"/>
          <p:cNvSpPr/>
          <p:nvPr/>
        </p:nvSpPr>
        <p:spPr>
          <a:xfrm>
            <a:off x="458640" y="457200"/>
            <a:ext cx="11274120" cy="594324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392" name="CustomShape 3"/>
          <p:cNvSpPr/>
          <p:nvPr/>
        </p:nvSpPr>
        <p:spPr>
          <a:xfrm>
            <a:off x="522720" y="521280"/>
            <a:ext cx="11146320" cy="5815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93" name="TextShape 4"/>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33205EF7-E087-42DF-8251-88A11D5698B5}" type="slidenum">
              <a:rPr b="1" lang="fr-BE" sz="1600" spc="-1" strike="noStrike">
                <a:solidFill>
                  <a:srgbClr val="ffffff"/>
                </a:solidFill>
                <a:latin typeface="Calibri"/>
              </a:rPr>
              <a:t>&lt;number&gt;</a:t>
            </a:fld>
            <a:endParaRPr b="0" lang="fr-BE" sz="1600" spc="-1" strike="noStrike">
              <a:latin typeface="Times New Roman"/>
            </a:endParaRPr>
          </a:p>
        </p:txBody>
      </p:sp>
      <p:pic>
        <p:nvPicPr>
          <p:cNvPr id="394" name="Image 6" descr=""/>
          <p:cNvPicPr/>
          <p:nvPr/>
        </p:nvPicPr>
        <p:blipFill>
          <a:blip r:embed="rId1"/>
          <a:stretch/>
        </p:blipFill>
        <p:spPr>
          <a:xfrm>
            <a:off x="4114080" y="2310840"/>
            <a:ext cx="6247440" cy="2451960"/>
          </a:xfrm>
          <a:prstGeom prst="rect">
            <a:avLst/>
          </a:prstGeom>
          <a:ln>
            <a:noFill/>
          </a:ln>
        </p:spPr>
      </p:pic>
      <p:sp>
        <p:nvSpPr>
          <p:cNvPr id="395" name="CustomShape 5"/>
          <p:cNvSpPr/>
          <p:nvPr/>
        </p:nvSpPr>
        <p:spPr>
          <a:xfrm>
            <a:off x="974880" y="842040"/>
            <a:ext cx="4366080" cy="252756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Probabilistic Latent Semantic Indexing </a:t>
            </a:r>
            <a:endParaRPr b="0" lang="fr-BE" sz="4000" spc="-1" strike="noStrike">
              <a:latin typeface="Arial"/>
            </a:endParaRPr>
          </a:p>
        </p:txBody>
      </p:sp>
      <p:sp>
        <p:nvSpPr>
          <p:cNvPr id="396" name="CustomShape 6"/>
          <p:cNvSpPr/>
          <p:nvPr/>
        </p:nvSpPr>
        <p:spPr>
          <a:xfrm>
            <a:off x="1368000" y="2781360"/>
            <a:ext cx="2641680" cy="364680"/>
          </a:xfrm>
          <a:prstGeom prst="rect">
            <a:avLst/>
          </a:prstGeom>
          <a:noFill/>
          <a:ln>
            <a:noFill/>
          </a:ln>
        </p:spPr>
        <p:style>
          <a:lnRef idx="0"/>
          <a:fillRef idx="0"/>
          <a:effectRef idx="0"/>
          <a:fontRef idx="minor"/>
        </p:style>
        <p:txBody>
          <a:bodyPr wrap="none" lIns="90000" rIns="90000" tIns="45000" bIns="45000"/>
          <a:p>
            <a:pPr marL="285840" indent="-285480">
              <a:lnSpc>
                <a:spcPct val="100000"/>
              </a:lnSpc>
              <a:buClr>
                <a:srgbClr val="000000"/>
              </a:buClr>
              <a:buFont typeface="Wingdings" charset="2"/>
              <a:buChar char=""/>
            </a:pPr>
            <a:r>
              <a:rPr b="1" lang="fr-BE" sz="1800" spc="-1" strike="noStrike">
                <a:solidFill>
                  <a:srgbClr val="000000"/>
                </a:solidFill>
                <a:latin typeface="Bell MT"/>
                <a:ea typeface="Bell MT"/>
              </a:rPr>
              <a:t>(Hofmann,1999) </a:t>
            </a:r>
            <a:endParaRPr b="0" lang="fr-BE" sz="1800" spc="-1" strike="noStrike">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1154160" y="286560"/>
            <a:ext cx="10418040" cy="1450440"/>
          </a:xfrm>
          <a:prstGeom prst="rect">
            <a:avLst/>
          </a:prstGeom>
          <a:noFill/>
          <a:ln>
            <a:noFill/>
          </a:ln>
        </p:spPr>
        <p:txBody>
          <a:bodyPr anchor="b"/>
          <a:p>
            <a:pPr>
              <a:lnSpc>
                <a:spcPct val="85000"/>
              </a:lnSpc>
            </a:pPr>
            <a:r>
              <a:rPr b="0" lang="en-US" sz="4800" spc="-49" strike="noStrike">
                <a:solidFill>
                  <a:srgbClr val="404040"/>
                </a:solidFill>
                <a:latin typeface="Bell MT"/>
                <a:ea typeface="Bell MT"/>
              </a:rPr>
              <a:t>Some applications considering topical information :</a:t>
            </a:r>
            <a:endParaRPr b="0" lang="en-US" sz="4800" spc="-1" strike="noStrike">
              <a:solidFill>
                <a:srgbClr val="000000"/>
              </a:solidFill>
              <a:latin typeface="Calibri"/>
            </a:endParaRPr>
          </a:p>
        </p:txBody>
      </p:sp>
      <p:sp>
        <p:nvSpPr>
          <p:cNvPr id="176" name="CustomShape 2"/>
          <p:cNvSpPr/>
          <p:nvPr/>
        </p:nvSpPr>
        <p:spPr>
          <a:xfrm>
            <a:off x="894960" y="2247840"/>
            <a:ext cx="9983880" cy="3503160"/>
          </a:xfrm>
          <a:prstGeom prst="rect">
            <a:avLst/>
          </a:prstGeom>
          <a:noFill/>
          <a:ln>
            <a:noFill/>
          </a:ln>
        </p:spPr>
        <p:style>
          <a:lnRef idx="0"/>
          <a:fillRef idx="0"/>
          <a:effectRef idx="0"/>
          <a:fontRef idx="minor"/>
        </p:style>
        <p:txBody>
          <a:bodyPr lIns="90000" rIns="90000" tIns="45000" bIns="45000"/>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Document retrieval (LSA)</a:t>
            </a:r>
            <a:endParaRPr b="0" lang="fr-BE" sz="2800" spc="-1" strike="noStrike">
              <a:latin typeface="Arial"/>
            </a:endParaRPr>
          </a:p>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Topic Tracking</a:t>
            </a:r>
            <a:endParaRPr b="0" lang="fr-BE" sz="2800" spc="-1" strike="noStrike">
              <a:latin typeface="Arial"/>
            </a:endParaRPr>
          </a:p>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Event Detection</a:t>
            </a:r>
            <a:endParaRPr b="0" lang="fr-BE" sz="2800" spc="-1" strike="noStrike">
              <a:latin typeface="Arial"/>
            </a:endParaRPr>
          </a:p>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Document Classification</a:t>
            </a:r>
            <a:endParaRPr b="0" lang="fr-BE" sz="2800" spc="-1" strike="noStrike">
              <a:latin typeface="Arial"/>
            </a:endParaRPr>
          </a:p>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Language Modeling</a:t>
            </a:r>
            <a:endParaRPr b="0" lang="fr-BE" sz="2800" spc="-1" strike="noStrike">
              <a:latin typeface="Arial"/>
            </a:endParaRPr>
          </a:p>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Machine Translation</a:t>
            </a:r>
            <a:endParaRPr b="0" lang="fr-BE" sz="2800" spc="-1" strike="noStrike">
              <a:latin typeface="Arial"/>
            </a:endParaRPr>
          </a:p>
          <a:p>
            <a:pPr marL="457200" indent="-456840">
              <a:lnSpc>
                <a:spcPct val="100000"/>
              </a:lnSpc>
              <a:buClr>
                <a:srgbClr val="000000"/>
              </a:buClr>
              <a:buFont typeface="Wingdings" charset="2"/>
              <a:buChar char=""/>
            </a:pPr>
            <a:r>
              <a:rPr b="0" lang="fr-BE" sz="2800" spc="-1" strike="noStrike">
                <a:solidFill>
                  <a:srgbClr val="000000"/>
                </a:solidFill>
                <a:latin typeface="Bell MT"/>
                <a:ea typeface="Bell MT"/>
              </a:rPr>
              <a:t>…</a:t>
            </a:r>
            <a:endParaRPr b="0" lang="fr-BE" sz="2800" spc="-1" strike="noStrike">
              <a:latin typeface="Arial"/>
            </a:endParaRPr>
          </a:p>
          <a:p>
            <a:pPr>
              <a:lnSpc>
                <a:spcPct val="100000"/>
              </a:lnSpc>
            </a:pPr>
            <a:endParaRPr b="0" lang="fr-BE" sz="2800" spc="-1" strike="noStrike">
              <a:latin typeface="Arial"/>
            </a:endParaRPr>
          </a:p>
        </p:txBody>
      </p:sp>
      <p:sp>
        <p:nvSpPr>
          <p:cNvPr id="177" name="TextShape 3"/>
          <p:cNvSpPr txBox="1"/>
          <p:nvPr/>
        </p:nvSpPr>
        <p:spPr>
          <a:xfrm>
            <a:off x="9900360" y="6459840"/>
            <a:ext cx="1311840" cy="364680"/>
          </a:xfrm>
          <a:prstGeom prst="rect">
            <a:avLst/>
          </a:prstGeom>
          <a:noFill/>
          <a:ln>
            <a:noFill/>
          </a:ln>
        </p:spPr>
        <p:txBody>
          <a:bodyPr anchor="ctr"/>
          <a:p>
            <a:pPr algn="r">
              <a:lnSpc>
                <a:spcPct val="100000"/>
              </a:lnSpc>
            </a:pPr>
            <a:fld id="{0D5EC433-906F-48C9-A002-236D58FB75CB}" type="slidenum">
              <a:rPr b="1" lang="fr-BE" sz="1600" spc="-1" strike="noStrike">
                <a:solidFill>
                  <a:srgbClr val="ffffff"/>
                </a:solidFill>
                <a:latin typeface="Calibri"/>
              </a:rPr>
              <a:t>&lt;number&gt;</a:t>
            </a:fld>
            <a:endParaRPr b="0" lang="fr-BE" sz="1600" spc="-1" strike="noStrike">
              <a:latin typeface="Times New Roman"/>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5F40A274-860B-4116-9877-8D6D0CA8622C}" type="slidenum">
              <a:rPr b="1" lang="fr-BE" sz="1600" spc="-1" strike="noStrike">
                <a:solidFill>
                  <a:srgbClr val="ffffff"/>
                </a:solidFill>
                <a:latin typeface="Calibri"/>
              </a:rPr>
              <a:t>&lt;number&gt;</a:t>
            </a:fld>
            <a:endParaRPr b="0" lang="fr-BE" sz="1600" spc="-1" strike="noStrike">
              <a:latin typeface="Times New Roman"/>
            </a:endParaRPr>
          </a:p>
        </p:txBody>
      </p:sp>
      <p:pic>
        <p:nvPicPr>
          <p:cNvPr id="398" name="Image 6" descr=""/>
          <p:cNvPicPr/>
          <p:nvPr/>
        </p:nvPicPr>
        <p:blipFill>
          <a:blip r:embed="rId1"/>
          <a:stretch/>
        </p:blipFill>
        <p:spPr>
          <a:xfrm>
            <a:off x="2550600" y="906120"/>
            <a:ext cx="6247440" cy="2451960"/>
          </a:xfrm>
          <a:prstGeom prst="rect">
            <a:avLst/>
          </a:prstGeom>
          <a:ln>
            <a:noFill/>
          </a:ln>
        </p:spPr>
      </p:pic>
      <p:sp>
        <p:nvSpPr>
          <p:cNvPr id="399" name="CustomShape 2"/>
          <p:cNvSpPr/>
          <p:nvPr/>
        </p:nvSpPr>
        <p:spPr>
          <a:xfrm>
            <a:off x="5089680" y="5558400"/>
            <a:ext cx="7897320" cy="516960"/>
          </a:xfrm>
          <a:prstGeom prst="rect">
            <a:avLst/>
          </a:prstGeom>
          <a:solidFill>
            <a:schemeClr val="accent1">
              <a:lumMod val="40000"/>
              <a:lumOff val="60000"/>
            </a:schemeClr>
          </a:solidFill>
          <a:ln>
            <a:solidFill>
              <a:schemeClr val="accent1">
                <a:lumMod val="75000"/>
              </a:schemeClr>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outer plate represents documents</a:t>
            </a:r>
            <a:endParaRPr b="0" lang="fr-BE" sz="2800" spc="-1" strike="noStrike">
              <a:latin typeface="Arial"/>
            </a:endParaRPr>
          </a:p>
        </p:txBody>
      </p:sp>
      <p:sp>
        <p:nvSpPr>
          <p:cNvPr id="400" name="CustomShape 3"/>
          <p:cNvSpPr/>
          <p:nvPr/>
        </p:nvSpPr>
        <p:spPr>
          <a:xfrm rot="20312400">
            <a:off x="8902440" y="1209600"/>
            <a:ext cx="2181240" cy="7201440"/>
          </a:xfrm>
          <a:prstGeom prst="arc">
            <a:avLst>
              <a:gd name="adj1" fmla="val 16220803"/>
              <a:gd name="adj2" fmla="val 2965514"/>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0203DA8E-F72D-49C3-9F98-1F4F596FD921}" type="slidenum">
              <a:rPr b="1" lang="fr-BE" sz="1600" spc="-1" strike="noStrike">
                <a:solidFill>
                  <a:srgbClr val="ffffff"/>
                </a:solidFill>
                <a:latin typeface="Calibri"/>
              </a:rPr>
              <a:t>&lt;number&gt;</a:t>
            </a:fld>
            <a:endParaRPr b="0" lang="fr-BE" sz="1600" spc="-1" strike="noStrike">
              <a:latin typeface="Times New Roman"/>
            </a:endParaRPr>
          </a:p>
        </p:txBody>
      </p:sp>
      <p:pic>
        <p:nvPicPr>
          <p:cNvPr id="402" name="Image 6" descr=""/>
          <p:cNvPicPr/>
          <p:nvPr/>
        </p:nvPicPr>
        <p:blipFill>
          <a:blip r:embed="rId1"/>
          <a:stretch/>
        </p:blipFill>
        <p:spPr>
          <a:xfrm>
            <a:off x="2550600" y="906120"/>
            <a:ext cx="6247440" cy="2451960"/>
          </a:xfrm>
          <a:prstGeom prst="rect">
            <a:avLst/>
          </a:prstGeom>
          <a:ln>
            <a:noFill/>
          </a:ln>
        </p:spPr>
      </p:pic>
      <p:sp>
        <p:nvSpPr>
          <p:cNvPr id="403" name="CustomShape 2"/>
          <p:cNvSpPr/>
          <p:nvPr/>
        </p:nvSpPr>
        <p:spPr>
          <a:xfrm>
            <a:off x="5089680" y="5558400"/>
            <a:ext cx="7897320" cy="516960"/>
          </a:xfrm>
          <a:prstGeom prst="rect">
            <a:avLst/>
          </a:prstGeom>
          <a:solidFill>
            <a:schemeClr val="accent1">
              <a:lumMod val="40000"/>
              <a:lumOff val="60000"/>
            </a:schemeClr>
          </a:solidFill>
          <a:ln>
            <a:solidFill>
              <a:schemeClr val="accent1">
                <a:lumMod val="75000"/>
              </a:schemeClr>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outer plate represents documents</a:t>
            </a:r>
            <a:endParaRPr b="0" lang="fr-BE" sz="2800" spc="-1" strike="noStrike">
              <a:latin typeface="Arial"/>
            </a:endParaRPr>
          </a:p>
        </p:txBody>
      </p:sp>
      <p:sp>
        <p:nvSpPr>
          <p:cNvPr id="404" name="CustomShape 3"/>
          <p:cNvSpPr/>
          <p:nvPr/>
        </p:nvSpPr>
        <p:spPr>
          <a:xfrm rot="20312400">
            <a:off x="8902440" y="1209600"/>
            <a:ext cx="2181240" cy="7201440"/>
          </a:xfrm>
          <a:prstGeom prst="arc">
            <a:avLst>
              <a:gd name="adj1" fmla="val 16220803"/>
              <a:gd name="adj2" fmla="val 2965514"/>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405" name="CustomShape 4"/>
          <p:cNvSpPr/>
          <p:nvPr/>
        </p:nvSpPr>
        <p:spPr>
          <a:xfrm>
            <a:off x="4480920" y="4535640"/>
            <a:ext cx="686556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inner plate represents words</a:t>
            </a:r>
            <a:endParaRPr b="0" lang="fr-BE" sz="2800" spc="-1" strike="noStrike">
              <a:latin typeface="Arial"/>
            </a:endParaRPr>
          </a:p>
        </p:txBody>
      </p:sp>
      <p:sp>
        <p:nvSpPr>
          <p:cNvPr id="406" name="CustomShape 5"/>
          <p:cNvSpPr/>
          <p:nvPr/>
        </p:nvSpPr>
        <p:spPr>
          <a:xfrm rot="5400000">
            <a:off x="5896800" y="3291840"/>
            <a:ext cx="1485360" cy="9802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E59C3B31-958A-48BD-9AC4-33DEACC634EA}" type="slidenum">
              <a:rPr b="1" lang="fr-BE" sz="1600" spc="-1" strike="noStrike">
                <a:solidFill>
                  <a:srgbClr val="ffffff"/>
                </a:solidFill>
                <a:latin typeface="Calibri"/>
              </a:rPr>
              <a:t>&lt;number&gt;</a:t>
            </a:fld>
            <a:endParaRPr b="0" lang="fr-BE" sz="1600" spc="-1" strike="noStrike">
              <a:latin typeface="Times New Roman"/>
            </a:endParaRPr>
          </a:p>
        </p:txBody>
      </p:sp>
      <p:pic>
        <p:nvPicPr>
          <p:cNvPr id="408" name="Image 6" descr=""/>
          <p:cNvPicPr/>
          <p:nvPr/>
        </p:nvPicPr>
        <p:blipFill>
          <a:blip r:embed="rId1"/>
          <a:stretch/>
        </p:blipFill>
        <p:spPr>
          <a:xfrm>
            <a:off x="2550600" y="906120"/>
            <a:ext cx="6247440" cy="2451960"/>
          </a:xfrm>
          <a:prstGeom prst="rect">
            <a:avLst/>
          </a:prstGeom>
          <a:ln>
            <a:noFill/>
          </a:ln>
        </p:spPr>
      </p:pic>
      <p:sp>
        <p:nvSpPr>
          <p:cNvPr id="409" name="CustomShape 2"/>
          <p:cNvSpPr/>
          <p:nvPr/>
        </p:nvSpPr>
        <p:spPr>
          <a:xfrm>
            <a:off x="5089680" y="5558400"/>
            <a:ext cx="789732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outer plate represents documents</a:t>
            </a:r>
            <a:endParaRPr b="0" lang="fr-BE" sz="2800" spc="-1" strike="noStrike">
              <a:latin typeface="Arial"/>
            </a:endParaRPr>
          </a:p>
        </p:txBody>
      </p:sp>
      <p:sp>
        <p:nvSpPr>
          <p:cNvPr id="410" name="CustomShape 3"/>
          <p:cNvSpPr/>
          <p:nvPr/>
        </p:nvSpPr>
        <p:spPr>
          <a:xfrm rot="20312400">
            <a:off x="8902440" y="1209600"/>
            <a:ext cx="2181240" cy="7201440"/>
          </a:xfrm>
          <a:prstGeom prst="arc">
            <a:avLst>
              <a:gd name="adj1" fmla="val 16220803"/>
              <a:gd name="adj2" fmla="val 2965514"/>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411" name="CustomShape 4"/>
          <p:cNvSpPr/>
          <p:nvPr/>
        </p:nvSpPr>
        <p:spPr>
          <a:xfrm>
            <a:off x="4480920" y="4535640"/>
            <a:ext cx="686556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inner plate represents words</a:t>
            </a:r>
            <a:endParaRPr b="0" lang="fr-BE" sz="2800" spc="-1" strike="noStrike">
              <a:latin typeface="Arial"/>
            </a:endParaRPr>
          </a:p>
        </p:txBody>
      </p:sp>
      <p:sp>
        <p:nvSpPr>
          <p:cNvPr id="412" name="CustomShape 5"/>
          <p:cNvSpPr/>
          <p:nvPr/>
        </p:nvSpPr>
        <p:spPr>
          <a:xfrm rot="5400000">
            <a:off x="5896800" y="3291840"/>
            <a:ext cx="1485360" cy="9802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413" name="CustomShape 6"/>
          <p:cNvSpPr/>
          <p:nvPr/>
        </p:nvSpPr>
        <p:spPr>
          <a:xfrm>
            <a:off x="185760" y="176760"/>
            <a:ext cx="2364480" cy="435564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2800" spc="-1" strike="noStrike">
                <a:solidFill>
                  <a:srgbClr val="000000"/>
                </a:solidFill>
                <a:latin typeface="Bell MT"/>
                <a:ea typeface="Bell MT"/>
              </a:rPr>
              <a:t>Each topic z is generated from a multinomial conditioned on the document d. </a:t>
            </a:r>
            <a:endParaRPr b="0" lang="fr-BE" sz="2800" spc="-1" strike="noStrike">
              <a:latin typeface="Arial"/>
            </a:endParaRPr>
          </a:p>
        </p:txBody>
      </p:sp>
      <p:sp>
        <p:nvSpPr>
          <p:cNvPr id="414" name="CustomShape 7"/>
          <p:cNvSpPr/>
          <p:nvPr/>
        </p:nvSpPr>
        <p:spPr>
          <a:xfrm rot="19990200">
            <a:off x="641520" y="471960"/>
            <a:ext cx="4791600" cy="4785480"/>
          </a:xfrm>
          <a:prstGeom prst="arc">
            <a:avLst>
              <a:gd name="adj1" fmla="val 17112942"/>
              <a:gd name="adj2" fmla="val 21514498"/>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415" name="CustomShape 8"/>
          <p:cNvSpPr/>
          <p:nvPr/>
        </p:nvSpPr>
        <p:spPr>
          <a:xfrm rot="21187800">
            <a:off x="-228960" y="1175400"/>
            <a:ext cx="4791600" cy="4785480"/>
          </a:xfrm>
          <a:prstGeom prst="arc">
            <a:avLst>
              <a:gd name="adj1" fmla="val 17172389"/>
              <a:gd name="adj2" fmla="val 18950475"/>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4A7EA18E-7610-49A1-9306-569234744E02}" type="slidenum">
              <a:rPr b="1" lang="fr-BE" sz="1600" spc="-1" strike="noStrike">
                <a:solidFill>
                  <a:srgbClr val="ffffff"/>
                </a:solidFill>
                <a:latin typeface="Calibri"/>
              </a:rPr>
              <a:t>&lt;number&gt;</a:t>
            </a:fld>
            <a:endParaRPr b="0" lang="fr-BE" sz="1600" spc="-1" strike="noStrike">
              <a:latin typeface="Times New Roman"/>
            </a:endParaRPr>
          </a:p>
        </p:txBody>
      </p:sp>
      <p:pic>
        <p:nvPicPr>
          <p:cNvPr id="417" name="Image 6" descr=""/>
          <p:cNvPicPr/>
          <p:nvPr/>
        </p:nvPicPr>
        <p:blipFill>
          <a:blip r:embed="rId1"/>
          <a:stretch/>
        </p:blipFill>
        <p:spPr>
          <a:xfrm>
            <a:off x="2550600" y="906120"/>
            <a:ext cx="6247440" cy="2451960"/>
          </a:xfrm>
          <a:prstGeom prst="rect">
            <a:avLst/>
          </a:prstGeom>
          <a:ln>
            <a:noFill/>
          </a:ln>
        </p:spPr>
      </p:pic>
      <p:sp>
        <p:nvSpPr>
          <p:cNvPr id="418" name="CustomShape 2"/>
          <p:cNvSpPr/>
          <p:nvPr/>
        </p:nvSpPr>
        <p:spPr>
          <a:xfrm>
            <a:off x="5089680" y="5558400"/>
            <a:ext cx="789732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outer plate represents documents</a:t>
            </a:r>
            <a:endParaRPr b="0" lang="fr-BE" sz="2800" spc="-1" strike="noStrike">
              <a:latin typeface="Arial"/>
            </a:endParaRPr>
          </a:p>
        </p:txBody>
      </p:sp>
      <p:sp>
        <p:nvSpPr>
          <p:cNvPr id="419" name="CustomShape 3"/>
          <p:cNvSpPr/>
          <p:nvPr/>
        </p:nvSpPr>
        <p:spPr>
          <a:xfrm rot="20312400">
            <a:off x="8902440" y="1209600"/>
            <a:ext cx="2181240" cy="7201440"/>
          </a:xfrm>
          <a:prstGeom prst="arc">
            <a:avLst>
              <a:gd name="adj1" fmla="val 16220803"/>
              <a:gd name="adj2" fmla="val 2965514"/>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420" name="CustomShape 4"/>
          <p:cNvSpPr/>
          <p:nvPr/>
        </p:nvSpPr>
        <p:spPr>
          <a:xfrm>
            <a:off x="4480920" y="4535640"/>
            <a:ext cx="6865560" cy="51696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800" spc="-1" strike="noStrike">
                <a:solidFill>
                  <a:srgbClr val="000000"/>
                </a:solidFill>
                <a:latin typeface="Bell MT"/>
                <a:ea typeface="Bell MT"/>
              </a:rPr>
              <a:t>The inner plate represents words</a:t>
            </a:r>
            <a:endParaRPr b="0" lang="fr-BE" sz="2800" spc="-1" strike="noStrike">
              <a:latin typeface="Arial"/>
            </a:endParaRPr>
          </a:p>
        </p:txBody>
      </p:sp>
      <p:sp>
        <p:nvSpPr>
          <p:cNvPr id="421" name="CustomShape 5"/>
          <p:cNvSpPr/>
          <p:nvPr/>
        </p:nvSpPr>
        <p:spPr>
          <a:xfrm rot="5400000">
            <a:off x="5896800" y="3291840"/>
            <a:ext cx="1485360" cy="9802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422" name="CustomShape 6"/>
          <p:cNvSpPr/>
          <p:nvPr/>
        </p:nvSpPr>
        <p:spPr>
          <a:xfrm>
            <a:off x="264600" y="3503160"/>
            <a:ext cx="2599560" cy="441468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2800" spc="-1" strike="noStrike">
                <a:solidFill>
                  <a:srgbClr val="000000"/>
                </a:solidFill>
                <a:latin typeface="Bell MT"/>
                <a:ea typeface="Bell MT"/>
              </a:rPr>
              <a:t>Each document has N</a:t>
            </a:r>
            <a:r>
              <a:rPr b="1" lang="fr-BE" sz="2800" spc="-1" strike="noStrike" baseline="-25000">
                <a:solidFill>
                  <a:srgbClr val="000000"/>
                </a:solidFill>
                <a:latin typeface="Bell MT"/>
                <a:ea typeface="Bell MT"/>
              </a:rPr>
              <a:t>d</a:t>
            </a:r>
            <a:r>
              <a:rPr b="1" lang="fr-BE" sz="2800" spc="-1" strike="noStrike">
                <a:solidFill>
                  <a:srgbClr val="000000"/>
                </a:solidFill>
                <a:latin typeface="Bell MT"/>
                <a:ea typeface="Bell MT"/>
              </a:rPr>
              <a:t> words w generated from a multinomial conditioned on the topic z. </a:t>
            </a:r>
            <a:endParaRPr b="0" lang="fr-BE" sz="2800" spc="-1" strike="noStrike">
              <a:latin typeface="Arial"/>
            </a:endParaRPr>
          </a:p>
        </p:txBody>
      </p:sp>
      <p:sp>
        <p:nvSpPr>
          <p:cNvPr id="423" name="CustomShape 7"/>
          <p:cNvSpPr/>
          <p:nvPr/>
        </p:nvSpPr>
        <p:spPr>
          <a:xfrm rot="5400000">
            <a:off x="2856600" y="2315160"/>
            <a:ext cx="3528360" cy="34804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424" name="CustomShape 8"/>
          <p:cNvSpPr/>
          <p:nvPr/>
        </p:nvSpPr>
        <p:spPr>
          <a:xfrm>
            <a:off x="185760" y="176760"/>
            <a:ext cx="2364480" cy="392904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2800" spc="-1" strike="noStrike">
                <a:solidFill>
                  <a:srgbClr val="000000"/>
                </a:solidFill>
                <a:latin typeface="Bell MT"/>
                <a:ea typeface="Bell MT"/>
              </a:rPr>
              <a:t>Each topic z is generated from a multinomial conditioned on the document. </a:t>
            </a:r>
            <a:endParaRPr b="0" lang="fr-BE" sz="2800" spc="-1" strike="noStrike">
              <a:latin typeface="Arial"/>
            </a:endParaRPr>
          </a:p>
        </p:txBody>
      </p:sp>
      <p:sp>
        <p:nvSpPr>
          <p:cNvPr id="425" name="CustomShape 9"/>
          <p:cNvSpPr/>
          <p:nvPr/>
        </p:nvSpPr>
        <p:spPr>
          <a:xfrm rot="19990200">
            <a:off x="641520" y="471960"/>
            <a:ext cx="4791600" cy="4785480"/>
          </a:xfrm>
          <a:prstGeom prst="arc">
            <a:avLst>
              <a:gd name="adj1" fmla="val 17112942"/>
              <a:gd name="adj2" fmla="val 21514498"/>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426" name="CustomShape 10"/>
          <p:cNvSpPr/>
          <p:nvPr/>
        </p:nvSpPr>
        <p:spPr>
          <a:xfrm>
            <a:off x="185760" y="176760"/>
            <a:ext cx="2364480" cy="435564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2800" spc="-1" strike="noStrike">
                <a:solidFill>
                  <a:srgbClr val="000000"/>
                </a:solidFill>
                <a:latin typeface="Bell MT"/>
                <a:ea typeface="Bell MT"/>
              </a:rPr>
              <a:t>Each topic z is generated from a multinomial conditioned on the document d. </a:t>
            </a:r>
            <a:endParaRPr b="0" lang="fr-BE" sz="2800" spc="-1" strike="noStrike">
              <a:latin typeface="Arial"/>
            </a:endParaRPr>
          </a:p>
        </p:txBody>
      </p:sp>
      <p:sp>
        <p:nvSpPr>
          <p:cNvPr id="427" name="CustomShape 11"/>
          <p:cNvSpPr/>
          <p:nvPr/>
        </p:nvSpPr>
        <p:spPr>
          <a:xfrm rot="19990200">
            <a:off x="641520" y="471960"/>
            <a:ext cx="4791600" cy="4785480"/>
          </a:xfrm>
          <a:prstGeom prst="arc">
            <a:avLst>
              <a:gd name="adj1" fmla="val 17112942"/>
              <a:gd name="adj2" fmla="val 21514498"/>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428" name="CustomShape 12"/>
          <p:cNvSpPr/>
          <p:nvPr/>
        </p:nvSpPr>
        <p:spPr>
          <a:xfrm rot="21187800">
            <a:off x="-228960" y="1175400"/>
            <a:ext cx="4791600" cy="4785480"/>
          </a:xfrm>
          <a:prstGeom prst="arc">
            <a:avLst>
              <a:gd name="adj1" fmla="val 17172389"/>
              <a:gd name="adj2" fmla="val 18950475"/>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9" name="CustomShape 1"/>
          <p:cNvSpPr/>
          <p:nvPr/>
        </p:nvSpPr>
        <p:spPr>
          <a:xfrm>
            <a:off x="0" y="0"/>
            <a:ext cx="12191760" cy="6857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30" name="CustomShape 2"/>
          <p:cNvSpPr/>
          <p:nvPr/>
        </p:nvSpPr>
        <p:spPr>
          <a:xfrm>
            <a:off x="458640" y="457200"/>
            <a:ext cx="11274120" cy="594324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431" name="CustomShape 3"/>
          <p:cNvSpPr/>
          <p:nvPr/>
        </p:nvSpPr>
        <p:spPr>
          <a:xfrm>
            <a:off x="522720" y="521280"/>
            <a:ext cx="11146320" cy="5815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432" name="Image 3" descr=""/>
          <p:cNvPicPr/>
          <p:nvPr/>
        </p:nvPicPr>
        <p:blipFill>
          <a:blip r:embed="rId1"/>
          <a:stretch/>
        </p:blipFill>
        <p:spPr>
          <a:xfrm>
            <a:off x="4114080" y="2310840"/>
            <a:ext cx="6247440" cy="2451960"/>
          </a:xfrm>
          <a:prstGeom prst="rect">
            <a:avLst/>
          </a:prstGeom>
          <a:ln>
            <a:noFill/>
          </a:ln>
        </p:spPr>
      </p:pic>
      <p:sp>
        <p:nvSpPr>
          <p:cNvPr id="433" name="TextShape 4"/>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6F40C84F-0385-4889-AF00-5A8533E738B3}" type="slidenum">
              <a:rPr b="1" lang="fr-BE" sz="1600" spc="-1" strike="noStrike">
                <a:solidFill>
                  <a:srgbClr val="ffffff"/>
                </a:solidFill>
                <a:latin typeface="Calibri"/>
              </a:rPr>
              <a:t>&lt;number&gt;</a:t>
            </a:fld>
            <a:endParaRPr b="0" lang="fr-BE" sz="1600" spc="-1" strike="noStrike">
              <a:latin typeface="Times New Roman"/>
            </a:endParaRPr>
          </a:p>
        </p:txBody>
      </p:sp>
      <p:pic>
        <p:nvPicPr>
          <p:cNvPr id="434" name="Image 6" descr=""/>
          <p:cNvPicPr/>
          <p:nvPr/>
        </p:nvPicPr>
        <p:blipFill>
          <a:blip r:embed="rId2"/>
          <a:stretch/>
        </p:blipFill>
        <p:spPr>
          <a:xfrm>
            <a:off x="2305800" y="4862520"/>
            <a:ext cx="7580160" cy="1374840"/>
          </a:xfrm>
          <a:prstGeom prst="rect">
            <a:avLst/>
          </a:prstGeom>
          <a:ln>
            <a:noFill/>
          </a:ln>
        </p:spPr>
      </p:pic>
      <p:sp>
        <p:nvSpPr>
          <p:cNvPr id="435" name="CustomShape 5"/>
          <p:cNvSpPr/>
          <p:nvPr/>
        </p:nvSpPr>
        <p:spPr>
          <a:xfrm>
            <a:off x="974880" y="842040"/>
            <a:ext cx="4366080" cy="252756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Probabilistic Latent Semantic Indexing </a:t>
            </a:r>
            <a:endParaRPr b="0" lang="fr-BE" sz="4000" spc="-1" strike="noStrike">
              <a:latin typeface="Arial"/>
            </a:endParaRPr>
          </a:p>
        </p:txBody>
      </p:sp>
      <p:sp>
        <p:nvSpPr>
          <p:cNvPr id="436" name="CustomShape 6"/>
          <p:cNvSpPr/>
          <p:nvPr/>
        </p:nvSpPr>
        <p:spPr>
          <a:xfrm>
            <a:off x="974880" y="842040"/>
            <a:ext cx="4366080" cy="252756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Probabilistic Latent Semantic Indexing </a:t>
            </a:r>
            <a:endParaRPr b="0" lang="fr-BE" sz="4000" spc="-1" strike="noStrike">
              <a:latin typeface="Arial"/>
            </a:endParaRPr>
          </a:p>
        </p:txBody>
      </p:sp>
      <p:sp>
        <p:nvSpPr>
          <p:cNvPr id="437" name="CustomShape 7"/>
          <p:cNvSpPr/>
          <p:nvPr/>
        </p:nvSpPr>
        <p:spPr>
          <a:xfrm>
            <a:off x="1368000" y="2781360"/>
            <a:ext cx="2641680" cy="364680"/>
          </a:xfrm>
          <a:prstGeom prst="rect">
            <a:avLst/>
          </a:prstGeom>
          <a:noFill/>
          <a:ln>
            <a:noFill/>
          </a:ln>
        </p:spPr>
        <p:style>
          <a:lnRef idx="0"/>
          <a:fillRef idx="0"/>
          <a:effectRef idx="0"/>
          <a:fontRef idx="minor"/>
        </p:style>
        <p:txBody>
          <a:bodyPr wrap="none" lIns="90000" rIns="90000" tIns="45000" bIns="45000"/>
          <a:p>
            <a:pPr marL="285840" indent="-285480">
              <a:lnSpc>
                <a:spcPct val="100000"/>
              </a:lnSpc>
              <a:buClr>
                <a:srgbClr val="000000"/>
              </a:buClr>
              <a:buFont typeface="Wingdings" charset="2"/>
              <a:buChar char=""/>
            </a:pPr>
            <a:r>
              <a:rPr b="1" lang="fr-BE" sz="1800" spc="-1" strike="noStrike">
                <a:solidFill>
                  <a:srgbClr val="000000"/>
                </a:solidFill>
                <a:latin typeface="Bell MT"/>
                <a:ea typeface="Bell MT"/>
              </a:rPr>
              <a:t>(Hofmann,1999) </a:t>
            </a:r>
            <a:endParaRPr b="0" lang="fr-BE" sz="1800" spc="-1" strike="noStrike">
              <a:latin typeface="Arial"/>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TextShape 1"/>
          <p:cNvSpPr txBox="1"/>
          <p:nvPr/>
        </p:nvSpPr>
        <p:spPr>
          <a:xfrm>
            <a:off x="9900360" y="6459840"/>
            <a:ext cx="1311840" cy="364680"/>
          </a:xfrm>
          <a:prstGeom prst="rect">
            <a:avLst/>
          </a:prstGeom>
          <a:noFill/>
          <a:ln>
            <a:noFill/>
          </a:ln>
        </p:spPr>
        <p:txBody>
          <a:bodyPr anchor="ctr"/>
          <a:p>
            <a:pPr algn="r">
              <a:lnSpc>
                <a:spcPct val="100000"/>
              </a:lnSpc>
            </a:pPr>
            <a:fld id="{4BD67075-7EDE-4A26-BA66-37FE4B8B5698}" type="slidenum">
              <a:rPr b="1" lang="fr-BE" sz="1600" spc="-1" strike="noStrike">
                <a:solidFill>
                  <a:srgbClr val="ffffff"/>
                </a:solidFill>
                <a:latin typeface="Calibri"/>
              </a:rPr>
              <a:t>&lt;number&gt;</a:t>
            </a:fld>
            <a:endParaRPr b="0" lang="fr-BE" sz="1600" spc="-1" strike="noStrike">
              <a:latin typeface="Times New Roman"/>
            </a:endParaRPr>
          </a:p>
        </p:txBody>
      </p:sp>
      <p:sp>
        <p:nvSpPr>
          <p:cNvPr id="439"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440" name="CustomShape 3"/>
          <p:cNvSpPr/>
          <p:nvPr/>
        </p:nvSpPr>
        <p:spPr>
          <a:xfrm>
            <a:off x="7551000" y="42768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1</a:t>
            </a:r>
            <a:endParaRPr b="0" lang="fr-BE" sz="1800" spc="-1" strike="noStrike">
              <a:latin typeface="Arial"/>
            </a:endParaRPr>
          </a:p>
        </p:txBody>
      </p:sp>
      <p:sp>
        <p:nvSpPr>
          <p:cNvPr id="441" name="CustomShape 4"/>
          <p:cNvSpPr/>
          <p:nvPr/>
        </p:nvSpPr>
        <p:spPr>
          <a:xfrm>
            <a:off x="7865640" y="562608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2</a:t>
            </a:r>
            <a:endParaRPr b="0" lang="fr-BE" sz="1800" spc="-1" strike="noStrike">
              <a:latin typeface="Arial"/>
            </a:endParaRPr>
          </a:p>
        </p:txBody>
      </p:sp>
      <p:sp>
        <p:nvSpPr>
          <p:cNvPr id="442" name="CustomShape 5"/>
          <p:cNvSpPr/>
          <p:nvPr/>
        </p:nvSpPr>
        <p:spPr>
          <a:xfrm>
            <a:off x="1270440" y="263304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3</a:t>
            </a:r>
            <a:endParaRPr b="0" lang="fr-BE" sz="1800" spc="-1" strike="noStrike">
              <a:latin typeface="Arial"/>
            </a:endParaRPr>
          </a:p>
        </p:txBody>
      </p:sp>
      <p:sp>
        <p:nvSpPr>
          <p:cNvPr id="443" name="CustomShape 6"/>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44" name="CustomShape 7"/>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445" name="CustomShape 8"/>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446" name="CustomShape 9"/>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47" name="CustomShape 10"/>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448" name="CustomShape 11"/>
          <p:cNvSpPr/>
          <p:nvPr/>
        </p:nvSpPr>
        <p:spPr>
          <a:xfrm>
            <a:off x="4646520" y="139572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TOPIC 1</a:t>
            </a:r>
            <a:endParaRPr b="0" lang="fr-BE" sz="1800" spc="-1" strike="noStrike">
              <a:latin typeface="Arial"/>
            </a:endParaRPr>
          </a:p>
        </p:txBody>
      </p:sp>
      <p:sp>
        <p:nvSpPr>
          <p:cNvPr id="449" name="CustomShape 12"/>
          <p:cNvSpPr/>
          <p:nvPr/>
        </p:nvSpPr>
        <p:spPr>
          <a:xfrm>
            <a:off x="7024320" y="385128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TOPIC 2</a:t>
            </a:r>
            <a:endParaRPr b="0" lang="fr-BE" sz="1800" spc="-1" strike="noStrike">
              <a:latin typeface="Arial"/>
            </a:endParaRPr>
          </a:p>
        </p:txBody>
      </p:sp>
      <p:sp>
        <p:nvSpPr>
          <p:cNvPr id="450" name="CustomShape 13"/>
          <p:cNvSpPr/>
          <p:nvPr/>
        </p:nvSpPr>
        <p:spPr>
          <a:xfrm>
            <a:off x="4440240" y="429120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TOPIC 3</a:t>
            </a:r>
            <a:endParaRPr b="0" lang="fr-BE" sz="1800" spc="-1" strike="noStrike">
              <a:latin typeface="Arial"/>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TextShape 1"/>
          <p:cNvSpPr txBox="1"/>
          <p:nvPr/>
        </p:nvSpPr>
        <p:spPr>
          <a:xfrm>
            <a:off x="9900360" y="6459840"/>
            <a:ext cx="1311840" cy="364680"/>
          </a:xfrm>
          <a:prstGeom prst="rect">
            <a:avLst/>
          </a:prstGeom>
          <a:noFill/>
          <a:ln>
            <a:noFill/>
          </a:ln>
        </p:spPr>
        <p:txBody>
          <a:bodyPr anchor="ctr"/>
          <a:p>
            <a:pPr algn="r">
              <a:lnSpc>
                <a:spcPct val="100000"/>
              </a:lnSpc>
            </a:pPr>
            <a:fld id="{3495CF78-54CC-436C-A785-913E548E7A2D}" type="slidenum">
              <a:rPr b="1" lang="fr-BE" sz="1600" spc="-1" strike="noStrike">
                <a:solidFill>
                  <a:srgbClr val="ffffff"/>
                </a:solidFill>
                <a:latin typeface="Calibri"/>
              </a:rPr>
              <a:t>&lt;number&gt;</a:t>
            </a:fld>
            <a:endParaRPr b="0" lang="fr-BE" sz="1600" spc="-1" strike="noStrike">
              <a:latin typeface="Times New Roman"/>
            </a:endParaRPr>
          </a:p>
        </p:txBody>
      </p:sp>
      <p:sp>
        <p:nvSpPr>
          <p:cNvPr id="452"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453" name="CustomShape 3"/>
          <p:cNvSpPr/>
          <p:nvPr/>
        </p:nvSpPr>
        <p:spPr>
          <a:xfrm>
            <a:off x="7551000" y="427680"/>
            <a:ext cx="6487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 1</a:t>
            </a:r>
            <a:endParaRPr b="0" lang="fr-BE" sz="1800" spc="-1" strike="noStrike">
              <a:latin typeface="Arial"/>
            </a:endParaRPr>
          </a:p>
        </p:txBody>
      </p:sp>
      <p:sp>
        <p:nvSpPr>
          <p:cNvPr id="454" name="CustomShape 4"/>
          <p:cNvSpPr/>
          <p:nvPr/>
        </p:nvSpPr>
        <p:spPr>
          <a:xfrm>
            <a:off x="7865640" y="562608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W2</a:t>
            </a:r>
            <a:endParaRPr b="0" lang="fr-BE" sz="1800" spc="-1" strike="noStrike">
              <a:latin typeface="Arial"/>
            </a:endParaRPr>
          </a:p>
        </p:txBody>
      </p:sp>
      <p:sp>
        <p:nvSpPr>
          <p:cNvPr id="455" name="CustomShape 5"/>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56" name="CustomShape 6"/>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457" name="CustomShape 7"/>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458" name="CustomShape 8"/>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59" name="CustomShape 9"/>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460" name="CustomShape 10"/>
          <p:cNvSpPr/>
          <p:nvPr/>
        </p:nvSpPr>
        <p:spPr>
          <a:xfrm>
            <a:off x="5440680" y="14508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1</a:t>
            </a:r>
            <a:endParaRPr b="0" lang="fr-BE" sz="1800" spc="-1" strike="noStrike">
              <a:latin typeface="Arial"/>
            </a:endParaRPr>
          </a:p>
        </p:txBody>
      </p:sp>
      <p:sp>
        <p:nvSpPr>
          <p:cNvPr id="461" name="CustomShape 11"/>
          <p:cNvSpPr/>
          <p:nvPr/>
        </p:nvSpPr>
        <p:spPr>
          <a:xfrm>
            <a:off x="2284920" y="325512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W3</a:t>
            </a:r>
            <a:endParaRPr b="0" lang="fr-BE" sz="1800" spc="-1" strike="noStrike">
              <a:latin typeface="Arial"/>
            </a:endParaRPr>
          </a:p>
        </p:txBody>
      </p:sp>
      <p:sp>
        <p:nvSpPr>
          <p:cNvPr id="462" name="CustomShape 12"/>
          <p:cNvSpPr/>
          <p:nvPr/>
        </p:nvSpPr>
        <p:spPr>
          <a:xfrm>
            <a:off x="7412760" y="385128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2</a:t>
            </a:r>
            <a:endParaRPr b="0" lang="fr-BE" sz="1800" spc="-1" strike="noStrike">
              <a:latin typeface="Arial"/>
            </a:endParaRPr>
          </a:p>
        </p:txBody>
      </p:sp>
      <p:sp>
        <p:nvSpPr>
          <p:cNvPr id="463" name="CustomShape 13"/>
          <p:cNvSpPr/>
          <p:nvPr/>
        </p:nvSpPr>
        <p:spPr>
          <a:xfrm>
            <a:off x="4809600" y="41922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3</a:t>
            </a:r>
            <a:endParaRPr b="0" lang="fr-BE" sz="1800" spc="-1" strike="noStrike">
              <a:latin typeface="Arial"/>
            </a:endParaRPr>
          </a:p>
        </p:txBody>
      </p:sp>
      <p:sp>
        <p:nvSpPr>
          <p:cNvPr id="464" name="CustomShape 14"/>
          <p:cNvSpPr/>
          <p:nvPr/>
        </p:nvSpPr>
        <p:spPr>
          <a:xfrm flipH="1" flipV="1">
            <a:off x="5754960" y="371736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65" name="CustomShape 15"/>
          <p:cNvSpPr/>
          <p:nvPr/>
        </p:nvSpPr>
        <p:spPr>
          <a:xfrm flipH="1" flipV="1">
            <a:off x="6255000" y="33638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66" name="CustomShape 16"/>
          <p:cNvSpPr/>
          <p:nvPr/>
        </p:nvSpPr>
        <p:spPr>
          <a:xfrm flipH="1" flipV="1">
            <a:off x="5862960" y="27374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67" name="CustomShape 17"/>
          <p:cNvSpPr/>
          <p:nvPr/>
        </p:nvSpPr>
        <p:spPr>
          <a:xfrm flipH="1" flipV="1">
            <a:off x="6339960" y="28130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68" name="CustomShape 18"/>
          <p:cNvSpPr/>
          <p:nvPr/>
        </p:nvSpPr>
        <p:spPr>
          <a:xfrm flipH="1" flipV="1">
            <a:off x="6994800" y="35438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69" name="CustomShape 19"/>
          <p:cNvSpPr/>
          <p:nvPr/>
        </p:nvSpPr>
        <p:spPr>
          <a:xfrm flipH="1" flipV="1">
            <a:off x="5622120" y="317916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70" name="CustomShape 20"/>
          <p:cNvSpPr/>
          <p:nvPr/>
        </p:nvSpPr>
        <p:spPr>
          <a:xfrm>
            <a:off x="6100920" y="2368800"/>
            <a:ext cx="648720" cy="364680"/>
          </a:xfrm>
          <a:prstGeom prst="rect">
            <a:avLst/>
          </a:prstGeom>
          <a:solidFill>
            <a:srgbClr val="ff0000"/>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ffffff"/>
                </a:solidFill>
                <a:latin typeface="Bell MT"/>
                <a:ea typeface="Bell MT"/>
              </a:rPr>
              <a:t>D 1</a:t>
            </a:r>
            <a:endParaRPr b="0" lang="fr-BE" sz="1800" spc="-1" strike="noStrike">
              <a:latin typeface="Arial"/>
            </a:endParaRPr>
          </a:p>
        </p:txBody>
      </p:sp>
      <p:sp>
        <p:nvSpPr>
          <p:cNvPr id="471" name="CustomShape 21"/>
          <p:cNvSpPr/>
          <p:nvPr/>
        </p:nvSpPr>
        <p:spPr>
          <a:xfrm>
            <a:off x="974880" y="842040"/>
            <a:ext cx="4366080" cy="252756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Probabilistic Latent Semantic Indexing </a:t>
            </a:r>
            <a:endParaRPr b="0" lang="fr-BE" sz="4000" spc="-1" strike="noStrike">
              <a:latin typeface="Arial"/>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TextShape 1"/>
          <p:cNvSpPr txBox="1"/>
          <p:nvPr/>
        </p:nvSpPr>
        <p:spPr>
          <a:xfrm>
            <a:off x="9900360" y="6459840"/>
            <a:ext cx="1311840" cy="364680"/>
          </a:xfrm>
          <a:prstGeom prst="rect">
            <a:avLst/>
          </a:prstGeom>
          <a:noFill/>
          <a:ln>
            <a:noFill/>
          </a:ln>
        </p:spPr>
        <p:txBody>
          <a:bodyPr anchor="ctr"/>
          <a:p>
            <a:pPr algn="r">
              <a:lnSpc>
                <a:spcPct val="100000"/>
              </a:lnSpc>
            </a:pPr>
            <a:fld id="{FFEC6A57-E71D-4C97-9785-F3A85343959B}" type="slidenum">
              <a:rPr b="1" lang="fr-BE" sz="1600" spc="-1" strike="noStrike">
                <a:solidFill>
                  <a:srgbClr val="ffffff"/>
                </a:solidFill>
                <a:latin typeface="Calibri"/>
              </a:rPr>
              <a:t>&lt;number&gt;</a:t>
            </a:fld>
            <a:endParaRPr b="0" lang="fr-BE" sz="1600" spc="-1" strike="noStrike">
              <a:latin typeface="Times New Roman"/>
            </a:endParaRPr>
          </a:p>
        </p:txBody>
      </p:sp>
      <p:sp>
        <p:nvSpPr>
          <p:cNvPr id="473"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474" name="CustomShape 3"/>
          <p:cNvSpPr/>
          <p:nvPr/>
        </p:nvSpPr>
        <p:spPr>
          <a:xfrm>
            <a:off x="7551000" y="427680"/>
            <a:ext cx="6487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 1</a:t>
            </a:r>
            <a:endParaRPr b="0" lang="fr-BE" sz="1800" spc="-1" strike="noStrike">
              <a:latin typeface="Arial"/>
            </a:endParaRPr>
          </a:p>
        </p:txBody>
      </p:sp>
      <p:sp>
        <p:nvSpPr>
          <p:cNvPr id="475" name="CustomShape 4"/>
          <p:cNvSpPr/>
          <p:nvPr/>
        </p:nvSpPr>
        <p:spPr>
          <a:xfrm>
            <a:off x="7865640" y="562608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W2</a:t>
            </a:r>
            <a:endParaRPr b="0" lang="fr-BE" sz="1800" spc="-1" strike="noStrike">
              <a:latin typeface="Arial"/>
            </a:endParaRPr>
          </a:p>
        </p:txBody>
      </p:sp>
      <p:sp>
        <p:nvSpPr>
          <p:cNvPr id="476" name="CustomShape 5"/>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77" name="CustomShape 6"/>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478" name="CustomShape 7"/>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479" name="CustomShape 8"/>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80" name="CustomShape 9"/>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481" name="CustomShape 10"/>
          <p:cNvSpPr/>
          <p:nvPr/>
        </p:nvSpPr>
        <p:spPr>
          <a:xfrm>
            <a:off x="5440680" y="14508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1</a:t>
            </a:r>
            <a:endParaRPr b="0" lang="fr-BE" sz="1800" spc="-1" strike="noStrike">
              <a:latin typeface="Arial"/>
            </a:endParaRPr>
          </a:p>
        </p:txBody>
      </p:sp>
      <p:sp>
        <p:nvSpPr>
          <p:cNvPr id="482" name="CustomShape 11"/>
          <p:cNvSpPr/>
          <p:nvPr/>
        </p:nvSpPr>
        <p:spPr>
          <a:xfrm>
            <a:off x="2284920" y="325512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W3</a:t>
            </a:r>
            <a:endParaRPr b="0" lang="fr-BE" sz="1800" spc="-1" strike="noStrike">
              <a:latin typeface="Arial"/>
            </a:endParaRPr>
          </a:p>
        </p:txBody>
      </p:sp>
      <p:sp>
        <p:nvSpPr>
          <p:cNvPr id="483" name="CustomShape 12"/>
          <p:cNvSpPr/>
          <p:nvPr/>
        </p:nvSpPr>
        <p:spPr>
          <a:xfrm>
            <a:off x="7412760" y="385128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2</a:t>
            </a:r>
            <a:endParaRPr b="0" lang="fr-BE" sz="1800" spc="-1" strike="noStrike">
              <a:latin typeface="Arial"/>
            </a:endParaRPr>
          </a:p>
        </p:txBody>
      </p:sp>
      <p:sp>
        <p:nvSpPr>
          <p:cNvPr id="484" name="CustomShape 13"/>
          <p:cNvSpPr/>
          <p:nvPr/>
        </p:nvSpPr>
        <p:spPr>
          <a:xfrm>
            <a:off x="4809600" y="41922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3</a:t>
            </a:r>
            <a:endParaRPr b="0" lang="fr-BE" sz="1800" spc="-1" strike="noStrike">
              <a:latin typeface="Arial"/>
            </a:endParaRPr>
          </a:p>
        </p:txBody>
      </p:sp>
      <p:sp>
        <p:nvSpPr>
          <p:cNvPr id="485" name="CustomShape 14"/>
          <p:cNvSpPr/>
          <p:nvPr/>
        </p:nvSpPr>
        <p:spPr>
          <a:xfrm flipH="1" flipV="1">
            <a:off x="5754960" y="371736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86" name="CustomShape 15"/>
          <p:cNvSpPr/>
          <p:nvPr/>
        </p:nvSpPr>
        <p:spPr>
          <a:xfrm flipH="1" flipV="1">
            <a:off x="6255000" y="3363840"/>
            <a:ext cx="84960" cy="75240"/>
          </a:xfrm>
          <a:prstGeom prst="ellipse">
            <a:avLst/>
          </a:prstGeom>
          <a:solidFill>
            <a:srgbClr val="92d05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87" name="CustomShape 16"/>
          <p:cNvSpPr/>
          <p:nvPr/>
        </p:nvSpPr>
        <p:spPr>
          <a:xfrm flipH="1" flipV="1">
            <a:off x="5862960" y="27374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88" name="CustomShape 17"/>
          <p:cNvSpPr/>
          <p:nvPr/>
        </p:nvSpPr>
        <p:spPr>
          <a:xfrm flipH="1" flipV="1">
            <a:off x="6339960" y="28130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89" name="CustomShape 18"/>
          <p:cNvSpPr/>
          <p:nvPr/>
        </p:nvSpPr>
        <p:spPr>
          <a:xfrm flipH="1" flipV="1">
            <a:off x="6994800" y="35438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90" name="CustomShape 19"/>
          <p:cNvSpPr/>
          <p:nvPr/>
        </p:nvSpPr>
        <p:spPr>
          <a:xfrm flipH="1" flipV="1">
            <a:off x="5622120" y="317916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491" name="CustomShape 20"/>
          <p:cNvSpPr/>
          <p:nvPr/>
        </p:nvSpPr>
        <p:spPr>
          <a:xfrm>
            <a:off x="6030000" y="3594960"/>
            <a:ext cx="648720" cy="364680"/>
          </a:xfrm>
          <a:prstGeom prst="rect">
            <a:avLst/>
          </a:prstGeom>
          <a:solidFill>
            <a:srgbClr val="92d050"/>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ffffff"/>
                </a:solidFill>
                <a:latin typeface="Bell MT"/>
                <a:ea typeface="Bell MT"/>
              </a:rPr>
              <a:t>D *</a:t>
            </a:r>
            <a:endParaRPr b="0" lang="fr-BE" sz="1800" spc="-1" strike="noStrike">
              <a:latin typeface="Arial"/>
            </a:endParaRPr>
          </a:p>
        </p:txBody>
      </p:sp>
      <p:sp>
        <p:nvSpPr>
          <p:cNvPr id="492" name="CustomShape 21"/>
          <p:cNvSpPr/>
          <p:nvPr/>
        </p:nvSpPr>
        <p:spPr>
          <a:xfrm>
            <a:off x="974880" y="842040"/>
            <a:ext cx="4366080" cy="252756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Probabilistic Latent Semantic Indexing </a:t>
            </a:r>
            <a:endParaRPr b="0" lang="fr-BE" sz="4000" spc="-1" strike="noStrike">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TextShape 1"/>
          <p:cNvSpPr txBox="1"/>
          <p:nvPr/>
        </p:nvSpPr>
        <p:spPr>
          <a:xfrm>
            <a:off x="9900360" y="6459840"/>
            <a:ext cx="1311840" cy="364680"/>
          </a:xfrm>
          <a:prstGeom prst="rect">
            <a:avLst/>
          </a:prstGeom>
          <a:noFill/>
          <a:ln>
            <a:noFill/>
          </a:ln>
        </p:spPr>
        <p:txBody>
          <a:bodyPr anchor="ctr"/>
          <a:p>
            <a:pPr algn="r">
              <a:lnSpc>
                <a:spcPct val="100000"/>
              </a:lnSpc>
            </a:pPr>
            <a:fld id="{95E7A459-6316-415A-916F-CF821D265A1C}" type="slidenum">
              <a:rPr b="1" lang="fr-BE" sz="1600" spc="-1" strike="noStrike">
                <a:solidFill>
                  <a:srgbClr val="ffffff"/>
                </a:solidFill>
                <a:latin typeface="Calibri"/>
              </a:rPr>
              <a:t>&lt;number&gt;</a:t>
            </a:fld>
            <a:endParaRPr b="0" lang="fr-BE" sz="1600" spc="-1" strike="noStrike">
              <a:latin typeface="Times New Roman"/>
            </a:endParaRPr>
          </a:p>
        </p:txBody>
      </p:sp>
      <p:sp>
        <p:nvSpPr>
          <p:cNvPr id="494"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495" name="CustomShape 3"/>
          <p:cNvSpPr/>
          <p:nvPr/>
        </p:nvSpPr>
        <p:spPr>
          <a:xfrm>
            <a:off x="7551000" y="427680"/>
            <a:ext cx="6487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 1</a:t>
            </a:r>
            <a:endParaRPr b="0" lang="fr-BE" sz="1800" spc="-1" strike="noStrike">
              <a:latin typeface="Arial"/>
            </a:endParaRPr>
          </a:p>
        </p:txBody>
      </p:sp>
      <p:sp>
        <p:nvSpPr>
          <p:cNvPr id="496" name="CustomShape 4"/>
          <p:cNvSpPr/>
          <p:nvPr/>
        </p:nvSpPr>
        <p:spPr>
          <a:xfrm>
            <a:off x="7865640" y="562608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W2</a:t>
            </a:r>
            <a:endParaRPr b="0" lang="fr-BE" sz="1800" spc="-1" strike="noStrike">
              <a:latin typeface="Arial"/>
            </a:endParaRPr>
          </a:p>
        </p:txBody>
      </p:sp>
      <p:sp>
        <p:nvSpPr>
          <p:cNvPr id="497" name="CustomShape 5"/>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98" name="CustomShape 6"/>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499" name="CustomShape 7"/>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500" name="CustomShape 8"/>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501" name="CustomShape 9"/>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502" name="CustomShape 10"/>
          <p:cNvSpPr/>
          <p:nvPr/>
        </p:nvSpPr>
        <p:spPr>
          <a:xfrm>
            <a:off x="5440680" y="14508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1</a:t>
            </a:r>
            <a:endParaRPr b="0" lang="fr-BE" sz="1800" spc="-1" strike="noStrike">
              <a:latin typeface="Arial"/>
            </a:endParaRPr>
          </a:p>
        </p:txBody>
      </p:sp>
      <p:sp>
        <p:nvSpPr>
          <p:cNvPr id="503" name="CustomShape 11"/>
          <p:cNvSpPr/>
          <p:nvPr/>
        </p:nvSpPr>
        <p:spPr>
          <a:xfrm>
            <a:off x="2284920" y="325512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W3</a:t>
            </a:r>
            <a:endParaRPr b="0" lang="fr-BE" sz="1800" spc="-1" strike="noStrike">
              <a:latin typeface="Arial"/>
            </a:endParaRPr>
          </a:p>
        </p:txBody>
      </p:sp>
      <p:sp>
        <p:nvSpPr>
          <p:cNvPr id="504" name="CustomShape 12"/>
          <p:cNvSpPr/>
          <p:nvPr/>
        </p:nvSpPr>
        <p:spPr>
          <a:xfrm>
            <a:off x="7412760" y="385128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2</a:t>
            </a:r>
            <a:endParaRPr b="0" lang="fr-BE" sz="1800" spc="-1" strike="noStrike">
              <a:latin typeface="Arial"/>
            </a:endParaRPr>
          </a:p>
        </p:txBody>
      </p:sp>
      <p:sp>
        <p:nvSpPr>
          <p:cNvPr id="505" name="CustomShape 13"/>
          <p:cNvSpPr/>
          <p:nvPr/>
        </p:nvSpPr>
        <p:spPr>
          <a:xfrm>
            <a:off x="4809600" y="41922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3</a:t>
            </a:r>
            <a:endParaRPr b="0" lang="fr-BE" sz="1800" spc="-1" strike="noStrike">
              <a:latin typeface="Arial"/>
            </a:endParaRPr>
          </a:p>
        </p:txBody>
      </p:sp>
      <p:sp>
        <p:nvSpPr>
          <p:cNvPr id="506" name="CustomShape 14"/>
          <p:cNvSpPr/>
          <p:nvPr/>
        </p:nvSpPr>
        <p:spPr>
          <a:xfrm flipH="1" flipV="1">
            <a:off x="5754960" y="371736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507" name="CustomShape 15"/>
          <p:cNvSpPr/>
          <p:nvPr/>
        </p:nvSpPr>
        <p:spPr>
          <a:xfrm flipH="1" flipV="1">
            <a:off x="6255000" y="3363840"/>
            <a:ext cx="84960" cy="75240"/>
          </a:xfrm>
          <a:prstGeom prst="ellipse">
            <a:avLst/>
          </a:prstGeom>
          <a:solidFill>
            <a:srgbClr val="92d05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508" name="CustomShape 16"/>
          <p:cNvSpPr/>
          <p:nvPr/>
        </p:nvSpPr>
        <p:spPr>
          <a:xfrm flipH="1" flipV="1">
            <a:off x="5862960" y="27374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509" name="CustomShape 17"/>
          <p:cNvSpPr/>
          <p:nvPr/>
        </p:nvSpPr>
        <p:spPr>
          <a:xfrm flipH="1" flipV="1">
            <a:off x="6339960" y="28130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510" name="CustomShape 18"/>
          <p:cNvSpPr/>
          <p:nvPr/>
        </p:nvSpPr>
        <p:spPr>
          <a:xfrm flipH="1" flipV="1">
            <a:off x="6994800" y="35438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511" name="CustomShape 19"/>
          <p:cNvSpPr/>
          <p:nvPr/>
        </p:nvSpPr>
        <p:spPr>
          <a:xfrm flipH="1" flipV="1">
            <a:off x="5622120" y="317916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512" name="CustomShape 20"/>
          <p:cNvSpPr/>
          <p:nvPr/>
        </p:nvSpPr>
        <p:spPr>
          <a:xfrm>
            <a:off x="6030000" y="3594960"/>
            <a:ext cx="648720" cy="364680"/>
          </a:xfrm>
          <a:prstGeom prst="rect">
            <a:avLst/>
          </a:prstGeom>
          <a:solidFill>
            <a:srgbClr val="92d050"/>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ffffff"/>
                </a:solidFill>
                <a:latin typeface="Bell MT"/>
                <a:ea typeface="Bell MT"/>
              </a:rPr>
              <a:t>D *</a:t>
            </a:r>
            <a:endParaRPr b="0" lang="fr-BE" sz="1800" spc="-1" strike="noStrike">
              <a:latin typeface="Arial"/>
            </a:endParaRPr>
          </a:p>
        </p:txBody>
      </p:sp>
      <p:sp>
        <p:nvSpPr>
          <p:cNvPr id="513" name="CustomShape 21"/>
          <p:cNvSpPr/>
          <p:nvPr/>
        </p:nvSpPr>
        <p:spPr>
          <a:xfrm>
            <a:off x="974880" y="842040"/>
            <a:ext cx="4366080" cy="252756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Probabilistic Latent Semantic Indexing </a:t>
            </a:r>
            <a:endParaRPr b="0" lang="fr-BE" sz="4000" spc="-1" strike="noStrike">
              <a:latin typeface="Arial"/>
            </a:endParaRPr>
          </a:p>
        </p:txBody>
      </p:sp>
      <p:sp>
        <p:nvSpPr>
          <p:cNvPr id="514" name="CustomShape 22"/>
          <p:cNvSpPr/>
          <p:nvPr/>
        </p:nvSpPr>
        <p:spPr>
          <a:xfrm>
            <a:off x="9114840" y="5349240"/>
            <a:ext cx="2097360" cy="3646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But…</a:t>
            </a:r>
            <a:endParaRPr b="0" lang="fr-BE" sz="1800" spc="-1" strike="noStrike">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5" name="CustomShape 1"/>
          <p:cNvSpPr/>
          <p:nvPr/>
        </p:nvSpPr>
        <p:spPr>
          <a:xfrm>
            <a:off x="0" y="0"/>
            <a:ext cx="12191760" cy="6857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16" name="CustomShape 2"/>
          <p:cNvSpPr/>
          <p:nvPr/>
        </p:nvSpPr>
        <p:spPr>
          <a:xfrm>
            <a:off x="458640" y="457200"/>
            <a:ext cx="11274120" cy="594324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517" name="CustomShape 3"/>
          <p:cNvSpPr/>
          <p:nvPr/>
        </p:nvSpPr>
        <p:spPr>
          <a:xfrm>
            <a:off x="522720" y="521280"/>
            <a:ext cx="11146320" cy="5815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18" name="TextShape 4"/>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BB5C0EA4-7EB8-4755-ADBF-815CD81BCD9A}" type="slidenum">
              <a:rPr b="1" lang="fr-BE" sz="1050" spc="-1" strike="noStrike">
                <a:solidFill>
                  <a:srgbClr val="ffffff"/>
                </a:solidFill>
                <a:latin typeface="Calibri"/>
              </a:rPr>
              <a:t>&lt;number&gt;</a:t>
            </a:fld>
            <a:endParaRPr b="0" lang="fr-BE" sz="1050" spc="-1" strike="noStrike">
              <a:latin typeface="Times New Roman"/>
            </a:endParaRPr>
          </a:p>
        </p:txBody>
      </p:sp>
      <p:pic>
        <p:nvPicPr>
          <p:cNvPr id="519" name="Image 7" descr=""/>
          <p:cNvPicPr/>
          <p:nvPr/>
        </p:nvPicPr>
        <p:blipFill>
          <a:blip r:embed="rId1"/>
          <a:stretch/>
        </p:blipFill>
        <p:spPr>
          <a:xfrm>
            <a:off x="4932000" y="1028520"/>
            <a:ext cx="5623920" cy="3261960"/>
          </a:xfrm>
          <a:prstGeom prst="rect">
            <a:avLst/>
          </a:prstGeom>
          <a:ln>
            <a:noFill/>
          </a:ln>
        </p:spPr>
      </p:pic>
      <p:sp>
        <p:nvSpPr>
          <p:cNvPr id="520" name="CustomShape 5"/>
          <p:cNvSpPr/>
          <p:nvPr/>
        </p:nvSpPr>
        <p:spPr>
          <a:xfrm>
            <a:off x="868680" y="1068120"/>
            <a:ext cx="5162760" cy="130932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Latent Dirichlet Allocation </a:t>
            </a:r>
            <a:endParaRPr b="0" lang="fr-BE" sz="4000" spc="-1" strike="noStrike">
              <a:latin typeface="Arial"/>
            </a:endParaRPr>
          </a:p>
        </p:txBody>
      </p:sp>
      <p:sp>
        <p:nvSpPr>
          <p:cNvPr id="521" name="CustomShape 6"/>
          <p:cNvSpPr/>
          <p:nvPr/>
        </p:nvSpPr>
        <p:spPr>
          <a:xfrm>
            <a:off x="1314360" y="2391480"/>
            <a:ext cx="2988720" cy="364680"/>
          </a:xfrm>
          <a:prstGeom prst="rect">
            <a:avLst/>
          </a:prstGeom>
          <a:noFill/>
          <a:ln>
            <a:noFill/>
          </a:ln>
        </p:spPr>
        <p:style>
          <a:lnRef idx="0"/>
          <a:fillRef idx="0"/>
          <a:effectRef idx="0"/>
          <a:fontRef idx="minor"/>
        </p:style>
        <p:txBody>
          <a:bodyPr wrap="none" lIns="90000" rIns="90000" tIns="45000" bIns="45000"/>
          <a:p>
            <a:pPr marL="571680" indent="-571320">
              <a:lnSpc>
                <a:spcPct val="100000"/>
              </a:lnSpc>
              <a:buClr>
                <a:srgbClr val="000000"/>
              </a:buClr>
              <a:buFont typeface="Wingdings" charset="2"/>
              <a:buChar char=""/>
            </a:pPr>
            <a:r>
              <a:rPr b="1" lang="fr-BE" sz="1800" spc="-1" strike="noStrike">
                <a:solidFill>
                  <a:srgbClr val="000000"/>
                </a:solidFill>
                <a:latin typeface="Bell MT"/>
                <a:ea typeface="Bell MT"/>
              </a:rPr>
              <a:t>(Blei et al., 2003)</a:t>
            </a:r>
            <a:endParaRPr b="0" lang="fr-BE" sz="1800" spc="-1" strike="noStrike">
              <a:latin typeface="Arial"/>
            </a:endParaRPr>
          </a:p>
        </p:txBody>
      </p:sp>
      <p:pic>
        <p:nvPicPr>
          <p:cNvPr id="522" name="Image 3" descr=""/>
          <p:cNvPicPr/>
          <p:nvPr/>
        </p:nvPicPr>
        <p:blipFill>
          <a:blip r:embed="rId2"/>
          <a:stretch/>
        </p:blipFill>
        <p:spPr>
          <a:xfrm>
            <a:off x="911520" y="3202200"/>
            <a:ext cx="3561480" cy="2648520"/>
          </a:xfrm>
          <a:prstGeom prst="rect">
            <a:avLst/>
          </a:prstGeom>
          <a:ln>
            <a:noFill/>
          </a:ln>
          <a:effectLst>
            <a:outerShdw algn="tl" blurRad="292100" dir="2700000" dist="139700" rotWithShape="0">
              <a:srgbClr val="333333">
                <a:alpha val="65000"/>
              </a:srgbClr>
            </a:outerShdw>
          </a:effectLst>
        </p:spPr>
      </p:pic>
      <p:pic>
        <p:nvPicPr>
          <p:cNvPr id="523" name="Image 4" descr=""/>
          <p:cNvPicPr/>
          <p:nvPr/>
        </p:nvPicPr>
        <p:blipFill>
          <a:blip r:embed="rId3"/>
          <a:stretch/>
        </p:blipFill>
        <p:spPr>
          <a:xfrm>
            <a:off x="5116680" y="4603680"/>
            <a:ext cx="2425320" cy="761760"/>
          </a:xfrm>
          <a:prstGeom prst="rect">
            <a:avLst/>
          </a:prstGeom>
          <a:ln>
            <a:noFill/>
          </a:ln>
        </p:spPr>
      </p:pic>
      <p:pic>
        <p:nvPicPr>
          <p:cNvPr id="524" name="Image 5" descr=""/>
          <p:cNvPicPr/>
          <p:nvPr/>
        </p:nvPicPr>
        <p:blipFill>
          <a:blip r:embed="rId4"/>
          <a:stretch/>
        </p:blipFill>
        <p:spPr>
          <a:xfrm>
            <a:off x="6985440" y="5363640"/>
            <a:ext cx="4076640" cy="68724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txBox="1"/>
          <p:nvPr/>
        </p:nvSpPr>
        <p:spPr>
          <a:xfrm>
            <a:off x="9900360" y="6459840"/>
            <a:ext cx="1311840" cy="364680"/>
          </a:xfrm>
          <a:prstGeom prst="rect">
            <a:avLst/>
          </a:prstGeom>
          <a:noFill/>
          <a:ln>
            <a:noFill/>
          </a:ln>
        </p:spPr>
        <p:txBody>
          <a:bodyPr anchor="ctr"/>
          <a:p>
            <a:pPr algn="r">
              <a:lnSpc>
                <a:spcPct val="100000"/>
              </a:lnSpc>
            </a:pPr>
            <a:fld id="{237A1C16-8D85-4DC7-9209-D6DFD1354CC2}" type="slidenum">
              <a:rPr b="1" lang="fr-BE" sz="1600" spc="-1" strike="noStrike">
                <a:solidFill>
                  <a:srgbClr val="ffffff"/>
                </a:solidFill>
                <a:latin typeface="Calibri"/>
              </a:rPr>
              <a:t>&lt;number&gt;</a:t>
            </a:fld>
            <a:endParaRPr b="0" lang="fr-BE" sz="1600" spc="-1" strike="noStrike">
              <a:latin typeface="Times New Roman"/>
            </a:endParaRPr>
          </a:p>
        </p:txBody>
      </p:sp>
      <p:sp>
        <p:nvSpPr>
          <p:cNvPr id="179" name="CustomShape 2"/>
          <p:cNvSpPr/>
          <p:nvPr/>
        </p:nvSpPr>
        <p:spPr>
          <a:xfrm>
            <a:off x="394200" y="517680"/>
            <a:ext cx="10818000" cy="1325160"/>
          </a:xfrm>
          <a:prstGeom prst="rect">
            <a:avLst/>
          </a:prstGeom>
          <a:noFill/>
          <a:ln>
            <a:noFill/>
          </a:ln>
        </p:spPr>
        <p:style>
          <a:lnRef idx="0"/>
          <a:fillRef idx="0"/>
          <a:effectRef idx="0"/>
          <a:fontRef idx="minor"/>
        </p:style>
        <p:txBody>
          <a:bodyPr lIns="90000" rIns="90000" tIns="45000" bIns="45000"/>
          <a:p>
            <a:pPr>
              <a:lnSpc>
                <a:spcPct val="85000"/>
              </a:lnSpc>
            </a:pPr>
            <a:r>
              <a:rPr b="0" lang="fr-BE" sz="4800" spc="-49" strike="noStrike">
                <a:solidFill>
                  <a:srgbClr val="404040"/>
                </a:solidFill>
                <a:latin typeface="Bell MT"/>
                <a:ea typeface="Bell MT"/>
              </a:rPr>
              <a:t>Relationships between words : N-Grams</a:t>
            </a:r>
            <a:endParaRPr b="0" lang="fr-BE" sz="4800" spc="-1" strike="noStrike">
              <a:latin typeface="Arial"/>
            </a:endParaRPr>
          </a:p>
        </p:txBody>
      </p:sp>
      <p:sp>
        <p:nvSpPr>
          <p:cNvPr id="180" name="CustomShape 3"/>
          <p:cNvSpPr/>
          <p:nvPr/>
        </p:nvSpPr>
        <p:spPr>
          <a:xfrm>
            <a:off x="1069920" y="1686240"/>
            <a:ext cx="10347480" cy="10645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fr-BE" sz="3200" spc="-1" strike="noStrike">
                <a:solidFill>
                  <a:srgbClr val="000000"/>
                </a:solidFill>
                <a:latin typeface="Bell MT"/>
                <a:ea typeface="Bell MT"/>
              </a:rPr>
              <a:t>Tokenize by pairs of adjacent words : extending the BOW </a:t>
            </a:r>
            <a:endParaRPr b="0" lang="fr-BE" sz="3200" spc="-1" strike="noStrike">
              <a:latin typeface="Arial"/>
            </a:endParaRPr>
          </a:p>
        </p:txBody>
      </p:sp>
      <p:pic>
        <p:nvPicPr>
          <p:cNvPr id="181" name="Image 6" descr=""/>
          <p:cNvPicPr/>
          <p:nvPr/>
        </p:nvPicPr>
        <p:blipFill>
          <a:blip r:embed="rId1"/>
          <a:stretch/>
        </p:blipFill>
        <p:spPr>
          <a:xfrm>
            <a:off x="2192400" y="2698920"/>
            <a:ext cx="7864920" cy="313488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E0AD20F0-162D-41D2-AB80-1E1B77D11DB4}" type="slidenum">
              <a:rPr b="1" lang="fr-BE" sz="1050" spc="-1" strike="noStrike">
                <a:solidFill>
                  <a:srgbClr val="ffffff"/>
                </a:solidFill>
                <a:latin typeface="Calibri"/>
              </a:rPr>
              <a:t>&lt;number&gt;</a:t>
            </a:fld>
            <a:endParaRPr b="0" lang="fr-BE" sz="1050" spc="-1" strike="noStrike">
              <a:latin typeface="Times New Roman"/>
            </a:endParaRPr>
          </a:p>
        </p:txBody>
      </p:sp>
      <p:sp>
        <p:nvSpPr>
          <p:cNvPr id="526" name="CustomShape 2"/>
          <p:cNvSpPr/>
          <p:nvPr/>
        </p:nvSpPr>
        <p:spPr>
          <a:xfrm>
            <a:off x="868680" y="1068120"/>
            <a:ext cx="5162760" cy="130932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Latent Dirichlet Allocation </a:t>
            </a:r>
            <a:endParaRPr b="0" lang="fr-BE" sz="4000" spc="-1" strike="noStrike">
              <a:latin typeface="Arial"/>
            </a:endParaRPr>
          </a:p>
        </p:txBody>
      </p:sp>
      <p:sp>
        <p:nvSpPr>
          <p:cNvPr id="527" name="CustomShape 3"/>
          <p:cNvSpPr/>
          <p:nvPr/>
        </p:nvSpPr>
        <p:spPr>
          <a:xfrm>
            <a:off x="1314360" y="2391480"/>
            <a:ext cx="2988720" cy="364680"/>
          </a:xfrm>
          <a:prstGeom prst="rect">
            <a:avLst/>
          </a:prstGeom>
          <a:noFill/>
          <a:ln>
            <a:noFill/>
          </a:ln>
        </p:spPr>
        <p:style>
          <a:lnRef idx="0"/>
          <a:fillRef idx="0"/>
          <a:effectRef idx="0"/>
          <a:fontRef idx="minor"/>
        </p:style>
        <p:txBody>
          <a:bodyPr wrap="none" lIns="90000" rIns="90000" tIns="45000" bIns="45000"/>
          <a:p>
            <a:pPr marL="571680" indent="-571320">
              <a:lnSpc>
                <a:spcPct val="100000"/>
              </a:lnSpc>
              <a:buClr>
                <a:srgbClr val="000000"/>
              </a:buClr>
              <a:buFont typeface="Wingdings" charset="2"/>
              <a:buChar char=""/>
            </a:pPr>
            <a:r>
              <a:rPr b="1" lang="fr-BE" sz="1800" spc="-1" strike="noStrike">
                <a:solidFill>
                  <a:srgbClr val="000000"/>
                </a:solidFill>
                <a:latin typeface="Bell MT"/>
                <a:ea typeface="Bell MT"/>
              </a:rPr>
              <a:t>(Blei et al., 2003)</a:t>
            </a:r>
            <a:endParaRPr b="0" lang="fr-BE" sz="1800" spc="-1" strike="noStrike">
              <a:latin typeface="Arial"/>
            </a:endParaRPr>
          </a:p>
        </p:txBody>
      </p:sp>
      <p:pic>
        <p:nvPicPr>
          <p:cNvPr id="528" name="Image 3" descr=""/>
          <p:cNvPicPr/>
          <p:nvPr/>
        </p:nvPicPr>
        <p:blipFill>
          <a:blip r:embed="rId1"/>
          <a:stretch/>
        </p:blipFill>
        <p:spPr>
          <a:xfrm>
            <a:off x="4748400" y="649800"/>
            <a:ext cx="7143480" cy="5312520"/>
          </a:xfrm>
          <a:prstGeom prst="rect">
            <a:avLst/>
          </a:prstGeom>
          <a:ln>
            <a:noFill/>
          </a:ln>
          <a:effectLst>
            <a:outerShdw algn="tl" blurRad="292100" dir="2700000" dist="139700" rotWithShape="0">
              <a:srgbClr val="333333">
                <a:alpha val="65000"/>
              </a:srgbClr>
            </a:outerShdw>
          </a:effectLst>
        </p:spPr>
      </p:pic>
      <p:pic>
        <p:nvPicPr>
          <p:cNvPr id="529" name="Image 12" descr=""/>
          <p:cNvPicPr/>
          <p:nvPr/>
        </p:nvPicPr>
        <p:blipFill>
          <a:blip r:embed="rId2"/>
          <a:stretch/>
        </p:blipFill>
        <p:spPr>
          <a:xfrm>
            <a:off x="520920" y="3104280"/>
            <a:ext cx="3879360" cy="979920"/>
          </a:xfrm>
          <a:prstGeom prst="rect">
            <a:avLst/>
          </a:prstGeom>
          <a:ln>
            <a:noFill/>
          </a:ln>
        </p:spPr>
      </p:pic>
      <p:pic>
        <p:nvPicPr>
          <p:cNvPr id="530" name="Image 14" descr=""/>
          <p:cNvPicPr/>
          <p:nvPr/>
        </p:nvPicPr>
        <p:blipFill>
          <a:blip r:embed="rId3"/>
          <a:stretch/>
        </p:blipFill>
        <p:spPr>
          <a:xfrm>
            <a:off x="868680" y="4434120"/>
            <a:ext cx="2425320" cy="761760"/>
          </a:xfrm>
          <a:prstGeom prst="rect">
            <a:avLst/>
          </a:prstGeom>
          <a:ln>
            <a:noFill/>
          </a:ln>
        </p:spPr>
      </p:pic>
      <p:pic>
        <p:nvPicPr>
          <p:cNvPr id="531" name="Image 16" descr=""/>
          <p:cNvPicPr/>
          <p:nvPr/>
        </p:nvPicPr>
        <p:blipFill>
          <a:blip r:embed="rId4"/>
          <a:stretch/>
        </p:blipFill>
        <p:spPr>
          <a:xfrm>
            <a:off x="422280" y="5196240"/>
            <a:ext cx="4076640" cy="68724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2" name="CustomShape 1"/>
          <p:cNvSpPr/>
          <p:nvPr/>
        </p:nvSpPr>
        <p:spPr>
          <a:xfrm>
            <a:off x="0" y="0"/>
            <a:ext cx="12191760" cy="6857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33" name="CustomShape 2"/>
          <p:cNvSpPr/>
          <p:nvPr/>
        </p:nvSpPr>
        <p:spPr>
          <a:xfrm>
            <a:off x="458640" y="457200"/>
            <a:ext cx="11274120" cy="594324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534" name="CustomShape 3"/>
          <p:cNvSpPr/>
          <p:nvPr/>
        </p:nvSpPr>
        <p:spPr>
          <a:xfrm>
            <a:off x="522720" y="521280"/>
            <a:ext cx="11146320" cy="5815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5" name="TextShape 4"/>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0C37A04C-21DB-4FBA-82C6-A82E6F8E1D9D}" type="slidenum">
              <a:rPr b="1" lang="fr-BE" sz="1600" spc="-1" strike="noStrike">
                <a:solidFill>
                  <a:srgbClr val="ffffff"/>
                </a:solidFill>
                <a:latin typeface="Calibri"/>
              </a:rPr>
              <a:t>&lt;number&gt;</a:t>
            </a:fld>
            <a:endParaRPr b="0" lang="fr-BE" sz="1600" spc="-1" strike="noStrike">
              <a:latin typeface="Times New Roman"/>
            </a:endParaRPr>
          </a:p>
        </p:txBody>
      </p:sp>
      <p:pic>
        <p:nvPicPr>
          <p:cNvPr id="536" name="Image 6" descr=""/>
          <p:cNvPicPr/>
          <p:nvPr/>
        </p:nvPicPr>
        <p:blipFill>
          <a:blip r:embed="rId1"/>
          <a:stretch/>
        </p:blipFill>
        <p:spPr>
          <a:xfrm>
            <a:off x="4932000" y="1028520"/>
            <a:ext cx="5623920" cy="3261960"/>
          </a:xfrm>
          <a:prstGeom prst="rect">
            <a:avLst/>
          </a:prstGeom>
          <a:ln>
            <a:noFill/>
          </a:ln>
        </p:spPr>
      </p:pic>
      <p:sp>
        <p:nvSpPr>
          <p:cNvPr id="537" name="CustomShape 5"/>
          <p:cNvSpPr/>
          <p:nvPr/>
        </p:nvSpPr>
        <p:spPr>
          <a:xfrm>
            <a:off x="868680" y="1068120"/>
            <a:ext cx="5162760" cy="130932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Latent Dirichlet Allocation </a:t>
            </a:r>
            <a:endParaRPr b="0" lang="fr-BE" sz="4000" spc="-1" strike="noStrike">
              <a:latin typeface="Arial"/>
            </a:endParaRPr>
          </a:p>
        </p:txBody>
      </p:sp>
      <p:sp>
        <p:nvSpPr>
          <p:cNvPr id="538" name="CustomShape 6"/>
          <p:cNvSpPr/>
          <p:nvPr/>
        </p:nvSpPr>
        <p:spPr>
          <a:xfrm>
            <a:off x="1314360" y="2391480"/>
            <a:ext cx="2988720" cy="364680"/>
          </a:xfrm>
          <a:prstGeom prst="rect">
            <a:avLst/>
          </a:prstGeom>
          <a:noFill/>
          <a:ln>
            <a:noFill/>
          </a:ln>
        </p:spPr>
        <p:style>
          <a:lnRef idx="0"/>
          <a:fillRef idx="0"/>
          <a:effectRef idx="0"/>
          <a:fontRef idx="minor"/>
        </p:style>
        <p:txBody>
          <a:bodyPr wrap="none" lIns="90000" rIns="90000" tIns="45000" bIns="45000"/>
          <a:p>
            <a:pPr marL="571680" indent="-571320">
              <a:lnSpc>
                <a:spcPct val="100000"/>
              </a:lnSpc>
              <a:buClr>
                <a:srgbClr val="000000"/>
              </a:buClr>
              <a:buFont typeface="Wingdings" charset="2"/>
              <a:buChar char=""/>
            </a:pPr>
            <a:r>
              <a:rPr b="1" lang="fr-BE" sz="1800" spc="-1" strike="noStrike">
                <a:solidFill>
                  <a:srgbClr val="000000"/>
                </a:solidFill>
                <a:latin typeface="Bell MT"/>
                <a:ea typeface="Bell MT"/>
              </a:rPr>
              <a:t>(Blei et al., 2003)</a:t>
            </a:r>
            <a:endParaRPr b="0" lang="fr-BE" sz="1800" spc="-1" strike="noStrike">
              <a:latin typeface="Arial"/>
            </a:endParaRPr>
          </a:p>
        </p:txBody>
      </p:sp>
      <p:sp>
        <p:nvSpPr>
          <p:cNvPr id="539" name="CustomShape 7"/>
          <p:cNvSpPr/>
          <p:nvPr/>
        </p:nvSpPr>
        <p:spPr>
          <a:xfrm>
            <a:off x="868680" y="4747680"/>
            <a:ext cx="10103760" cy="1796040"/>
          </a:xfrm>
          <a:prstGeom prst="rect">
            <a:avLst/>
          </a:prstGeom>
          <a:solidFill>
            <a:schemeClr val="bg1"/>
          </a:solidFill>
          <a:ln>
            <a:solidFill>
              <a:schemeClr val="tx1"/>
            </a:solidFill>
          </a:ln>
        </p:spPr>
        <p:style>
          <a:lnRef idx="0"/>
          <a:fillRef idx="0"/>
          <a:effectRef idx="0"/>
          <a:fontRef idx="minor"/>
        </p:style>
        <p:txBody>
          <a:bodyPr lIns="90000" rIns="90000" tIns="45000" bIns="45000"/>
          <a:p>
            <a:pPr>
              <a:lnSpc>
                <a:spcPct val="100000"/>
              </a:lnSpc>
            </a:pPr>
            <a:r>
              <a:rPr b="1" lang="fr-BE" sz="2800" spc="-1" strike="noStrike">
                <a:solidFill>
                  <a:srgbClr val="000000"/>
                </a:solidFill>
                <a:latin typeface="Bell MT"/>
                <a:ea typeface="Bell MT"/>
              </a:rPr>
              <a:t>LDA models documents by assuming a document is composed by a mixture of hidden topics and that each topic consists of a probability distribution over words. </a:t>
            </a:r>
            <a:endParaRPr b="0" lang="fr-BE" sz="2800" spc="-1" strike="noStrike">
              <a:latin typeface="Arial"/>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01793AA8-5A9B-46E2-BF99-BD161BC45DA4}" type="slidenum">
              <a:rPr b="1" lang="fr-BE" sz="1600" spc="-1" strike="noStrike">
                <a:solidFill>
                  <a:srgbClr val="ffffff"/>
                </a:solidFill>
                <a:latin typeface="Calibri"/>
              </a:rPr>
              <a:t>&lt;number&gt;</a:t>
            </a:fld>
            <a:endParaRPr b="0" lang="fr-BE" sz="1600" spc="-1" strike="noStrike">
              <a:latin typeface="Times New Roman"/>
            </a:endParaRPr>
          </a:p>
        </p:txBody>
      </p:sp>
      <p:pic>
        <p:nvPicPr>
          <p:cNvPr id="541" name="Image 6" descr=""/>
          <p:cNvPicPr/>
          <p:nvPr/>
        </p:nvPicPr>
        <p:blipFill>
          <a:blip r:embed="rId1"/>
          <a:stretch/>
        </p:blipFill>
        <p:spPr>
          <a:xfrm>
            <a:off x="2955600" y="498240"/>
            <a:ext cx="5623920" cy="3261960"/>
          </a:xfrm>
          <a:prstGeom prst="rect">
            <a:avLst/>
          </a:prstGeom>
          <a:ln>
            <a:noFill/>
          </a:ln>
        </p:spPr>
      </p:pic>
      <p:sp>
        <p:nvSpPr>
          <p:cNvPr id="542" name="CustomShape 2"/>
          <p:cNvSpPr/>
          <p:nvPr/>
        </p:nvSpPr>
        <p:spPr>
          <a:xfrm>
            <a:off x="6786000" y="5699160"/>
            <a:ext cx="5708880" cy="39528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000" spc="-1" strike="noStrike">
                <a:solidFill>
                  <a:srgbClr val="000000"/>
                </a:solidFill>
                <a:latin typeface="Bell MT"/>
                <a:ea typeface="Bell MT"/>
              </a:rPr>
              <a:t>The outer plate represents documents</a:t>
            </a:r>
            <a:endParaRPr b="0" lang="fr-BE" sz="2000" spc="-1" strike="noStrike">
              <a:latin typeface="Arial"/>
            </a:endParaRPr>
          </a:p>
        </p:txBody>
      </p:sp>
      <p:sp>
        <p:nvSpPr>
          <p:cNvPr id="543" name="CustomShape 3"/>
          <p:cNvSpPr/>
          <p:nvPr/>
        </p:nvSpPr>
        <p:spPr>
          <a:xfrm rot="19605000">
            <a:off x="8809560" y="1633680"/>
            <a:ext cx="2181240" cy="7201440"/>
          </a:xfrm>
          <a:prstGeom prst="arc">
            <a:avLst>
              <a:gd name="adj1" fmla="val 16689822"/>
              <a:gd name="adj2" fmla="val 3114601"/>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E6BCD0EA-769D-46A4-BAF4-3A77681CB31A}" type="slidenum">
              <a:rPr b="1" lang="fr-BE" sz="1600" spc="-1" strike="noStrike">
                <a:solidFill>
                  <a:srgbClr val="ffffff"/>
                </a:solidFill>
                <a:latin typeface="Calibri"/>
              </a:rPr>
              <a:t>&lt;number&gt;</a:t>
            </a:fld>
            <a:endParaRPr b="0" lang="fr-BE" sz="1600" spc="-1" strike="noStrike">
              <a:latin typeface="Times New Roman"/>
            </a:endParaRPr>
          </a:p>
        </p:txBody>
      </p:sp>
      <p:pic>
        <p:nvPicPr>
          <p:cNvPr id="545" name="Image 6" descr=""/>
          <p:cNvPicPr/>
          <p:nvPr/>
        </p:nvPicPr>
        <p:blipFill>
          <a:blip r:embed="rId1"/>
          <a:stretch/>
        </p:blipFill>
        <p:spPr>
          <a:xfrm>
            <a:off x="2955600" y="498240"/>
            <a:ext cx="5623920" cy="3261960"/>
          </a:xfrm>
          <a:prstGeom prst="rect">
            <a:avLst/>
          </a:prstGeom>
          <a:ln>
            <a:noFill/>
          </a:ln>
        </p:spPr>
      </p:pic>
      <p:sp>
        <p:nvSpPr>
          <p:cNvPr id="546" name="CustomShape 2"/>
          <p:cNvSpPr/>
          <p:nvPr/>
        </p:nvSpPr>
        <p:spPr>
          <a:xfrm>
            <a:off x="6786000" y="5699160"/>
            <a:ext cx="5708880" cy="39528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000" spc="-1" strike="noStrike">
                <a:solidFill>
                  <a:srgbClr val="000000"/>
                </a:solidFill>
                <a:latin typeface="Bell MT"/>
                <a:ea typeface="Bell MT"/>
              </a:rPr>
              <a:t>The outer plate represents documents</a:t>
            </a:r>
            <a:endParaRPr b="0" lang="fr-BE" sz="2000" spc="-1" strike="noStrike">
              <a:latin typeface="Arial"/>
            </a:endParaRPr>
          </a:p>
        </p:txBody>
      </p:sp>
      <p:sp>
        <p:nvSpPr>
          <p:cNvPr id="547" name="CustomShape 3"/>
          <p:cNvSpPr/>
          <p:nvPr/>
        </p:nvSpPr>
        <p:spPr>
          <a:xfrm rot="19605000">
            <a:off x="8809560" y="1633680"/>
            <a:ext cx="2181240" cy="7201440"/>
          </a:xfrm>
          <a:prstGeom prst="arc">
            <a:avLst>
              <a:gd name="adj1" fmla="val 16689822"/>
              <a:gd name="adj2" fmla="val 3114601"/>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48" name="CustomShape 4"/>
          <p:cNvSpPr/>
          <p:nvPr/>
        </p:nvSpPr>
        <p:spPr>
          <a:xfrm>
            <a:off x="6422400" y="5131440"/>
            <a:ext cx="4966560" cy="39528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000" spc="-1" strike="noStrike">
                <a:solidFill>
                  <a:srgbClr val="000000"/>
                </a:solidFill>
                <a:latin typeface="Bell MT"/>
                <a:ea typeface="Bell MT"/>
              </a:rPr>
              <a:t>The inner plate represents words</a:t>
            </a:r>
            <a:endParaRPr b="0" lang="fr-BE" sz="2000" spc="-1" strike="noStrike">
              <a:latin typeface="Arial"/>
            </a:endParaRPr>
          </a:p>
        </p:txBody>
      </p:sp>
      <p:sp>
        <p:nvSpPr>
          <p:cNvPr id="549" name="CustomShape 5"/>
          <p:cNvSpPr/>
          <p:nvPr/>
        </p:nvSpPr>
        <p:spPr>
          <a:xfrm flipH="1" rot="16200000">
            <a:off x="6950160" y="3825000"/>
            <a:ext cx="1651680" cy="9604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1CDC78C1-E5FD-43EF-AA73-AD19135D605F}" type="slidenum">
              <a:rPr b="1" lang="fr-BE" sz="1600" spc="-1" strike="noStrike">
                <a:solidFill>
                  <a:srgbClr val="ffffff"/>
                </a:solidFill>
                <a:latin typeface="Calibri"/>
              </a:rPr>
              <a:t>&lt;number&gt;</a:t>
            </a:fld>
            <a:endParaRPr b="0" lang="fr-BE" sz="1600" spc="-1" strike="noStrike">
              <a:latin typeface="Times New Roman"/>
            </a:endParaRPr>
          </a:p>
        </p:txBody>
      </p:sp>
      <p:pic>
        <p:nvPicPr>
          <p:cNvPr id="551" name="Image 6" descr=""/>
          <p:cNvPicPr/>
          <p:nvPr/>
        </p:nvPicPr>
        <p:blipFill>
          <a:blip r:embed="rId1"/>
          <a:stretch/>
        </p:blipFill>
        <p:spPr>
          <a:xfrm>
            <a:off x="2955600" y="498240"/>
            <a:ext cx="5623920" cy="3261960"/>
          </a:xfrm>
          <a:prstGeom prst="rect">
            <a:avLst/>
          </a:prstGeom>
          <a:ln>
            <a:noFill/>
          </a:ln>
        </p:spPr>
      </p:pic>
      <p:sp>
        <p:nvSpPr>
          <p:cNvPr id="552" name="CustomShape 2"/>
          <p:cNvSpPr/>
          <p:nvPr/>
        </p:nvSpPr>
        <p:spPr>
          <a:xfrm>
            <a:off x="6786000" y="5699160"/>
            <a:ext cx="5708880" cy="39528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000" spc="-1" strike="noStrike">
                <a:solidFill>
                  <a:srgbClr val="000000"/>
                </a:solidFill>
                <a:latin typeface="Bell MT"/>
                <a:ea typeface="Bell MT"/>
              </a:rPr>
              <a:t>The outer plate represents documents</a:t>
            </a:r>
            <a:endParaRPr b="0" lang="fr-BE" sz="2000" spc="-1" strike="noStrike">
              <a:latin typeface="Arial"/>
            </a:endParaRPr>
          </a:p>
        </p:txBody>
      </p:sp>
      <p:sp>
        <p:nvSpPr>
          <p:cNvPr id="553" name="CustomShape 3"/>
          <p:cNvSpPr/>
          <p:nvPr/>
        </p:nvSpPr>
        <p:spPr>
          <a:xfrm rot="19605000">
            <a:off x="8809560" y="1633680"/>
            <a:ext cx="2181240" cy="7201440"/>
          </a:xfrm>
          <a:prstGeom prst="arc">
            <a:avLst>
              <a:gd name="adj1" fmla="val 16689822"/>
              <a:gd name="adj2" fmla="val 3114601"/>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54" name="CustomShape 4"/>
          <p:cNvSpPr/>
          <p:nvPr/>
        </p:nvSpPr>
        <p:spPr>
          <a:xfrm>
            <a:off x="6422400" y="5131440"/>
            <a:ext cx="4966560" cy="39528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000" spc="-1" strike="noStrike">
                <a:solidFill>
                  <a:srgbClr val="000000"/>
                </a:solidFill>
                <a:latin typeface="Bell MT"/>
                <a:ea typeface="Bell MT"/>
              </a:rPr>
              <a:t>The inner plate represents words</a:t>
            </a:r>
            <a:endParaRPr b="0" lang="fr-BE" sz="2000" spc="-1" strike="noStrike">
              <a:latin typeface="Arial"/>
            </a:endParaRPr>
          </a:p>
        </p:txBody>
      </p:sp>
      <p:sp>
        <p:nvSpPr>
          <p:cNvPr id="555" name="CustomShape 5"/>
          <p:cNvSpPr/>
          <p:nvPr/>
        </p:nvSpPr>
        <p:spPr>
          <a:xfrm flipH="1" rot="16200000">
            <a:off x="6950160" y="3825000"/>
            <a:ext cx="1651680" cy="9604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56" name="CustomShape 6"/>
          <p:cNvSpPr/>
          <p:nvPr/>
        </p:nvSpPr>
        <p:spPr>
          <a:xfrm>
            <a:off x="1437480" y="5234760"/>
            <a:ext cx="5379120" cy="91332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1800" spc="-1" strike="noStrike">
                <a:solidFill>
                  <a:srgbClr val="000000"/>
                </a:solidFill>
                <a:latin typeface="Bell MT"/>
                <a:ea typeface="Bell MT"/>
              </a:rPr>
              <a:t>The hyperparameter α is a parameter of a Dirichlet distribution over the topic that give a vector θ of topic proportions</a:t>
            </a:r>
            <a:endParaRPr b="0" lang="fr-BE" sz="1800" spc="-1" strike="noStrike">
              <a:latin typeface="Arial"/>
            </a:endParaRPr>
          </a:p>
        </p:txBody>
      </p:sp>
      <p:sp>
        <p:nvSpPr>
          <p:cNvPr id="557" name="CustomShape 7"/>
          <p:cNvSpPr/>
          <p:nvPr/>
        </p:nvSpPr>
        <p:spPr>
          <a:xfrm rot="11635800">
            <a:off x="4759560" y="-1470960"/>
            <a:ext cx="2181240" cy="7201440"/>
          </a:xfrm>
          <a:prstGeom prst="arc">
            <a:avLst>
              <a:gd name="adj1" fmla="val 16643804"/>
              <a:gd name="adj2" fmla="val 18821795"/>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558" name="CustomShape 8"/>
          <p:cNvSpPr/>
          <p:nvPr/>
        </p:nvSpPr>
        <p:spPr>
          <a:xfrm rot="11635800">
            <a:off x="3380760" y="-1470960"/>
            <a:ext cx="2181240" cy="7201440"/>
          </a:xfrm>
          <a:prstGeom prst="arc">
            <a:avLst>
              <a:gd name="adj1" fmla="val 16643804"/>
              <a:gd name="adj2" fmla="val 19006666"/>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FA0625B8-F966-4157-8D80-60D295456F72}" type="slidenum">
              <a:rPr b="1" lang="fr-BE" sz="1600" spc="-1" strike="noStrike">
                <a:solidFill>
                  <a:srgbClr val="ffffff"/>
                </a:solidFill>
                <a:latin typeface="Calibri"/>
              </a:rPr>
              <a:t>&lt;number&gt;</a:t>
            </a:fld>
            <a:endParaRPr b="0" lang="fr-BE" sz="1600" spc="-1" strike="noStrike">
              <a:latin typeface="Times New Roman"/>
            </a:endParaRPr>
          </a:p>
        </p:txBody>
      </p:sp>
      <p:pic>
        <p:nvPicPr>
          <p:cNvPr id="560" name="Image 6" descr=""/>
          <p:cNvPicPr/>
          <p:nvPr/>
        </p:nvPicPr>
        <p:blipFill>
          <a:blip r:embed="rId1"/>
          <a:stretch/>
        </p:blipFill>
        <p:spPr>
          <a:xfrm>
            <a:off x="2955600" y="498240"/>
            <a:ext cx="5623920" cy="3261960"/>
          </a:xfrm>
          <a:prstGeom prst="rect">
            <a:avLst/>
          </a:prstGeom>
          <a:ln>
            <a:noFill/>
          </a:ln>
        </p:spPr>
      </p:pic>
      <p:sp>
        <p:nvSpPr>
          <p:cNvPr id="561" name="CustomShape 2"/>
          <p:cNvSpPr/>
          <p:nvPr/>
        </p:nvSpPr>
        <p:spPr>
          <a:xfrm>
            <a:off x="6786000" y="5699160"/>
            <a:ext cx="5708880" cy="39528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000" spc="-1" strike="noStrike">
                <a:solidFill>
                  <a:srgbClr val="000000"/>
                </a:solidFill>
                <a:latin typeface="Bell MT"/>
                <a:ea typeface="Bell MT"/>
              </a:rPr>
              <a:t>The outer plate represents documents</a:t>
            </a:r>
            <a:endParaRPr b="0" lang="fr-BE" sz="2000" spc="-1" strike="noStrike">
              <a:latin typeface="Arial"/>
            </a:endParaRPr>
          </a:p>
        </p:txBody>
      </p:sp>
      <p:sp>
        <p:nvSpPr>
          <p:cNvPr id="562" name="CustomShape 3"/>
          <p:cNvSpPr/>
          <p:nvPr/>
        </p:nvSpPr>
        <p:spPr>
          <a:xfrm rot="19605000">
            <a:off x="8809560" y="1633680"/>
            <a:ext cx="2181240" cy="7201440"/>
          </a:xfrm>
          <a:prstGeom prst="arc">
            <a:avLst>
              <a:gd name="adj1" fmla="val 16689822"/>
              <a:gd name="adj2" fmla="val 3114601"/>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63" name="CustomShape 4"/>
          <p:cNvSpPr/>
          <p:nvPr/>
        </p:nvSpPr>
        <p:spPr>
          <a:xfrm>
            <a:off x="6422400" y="5131440"/>
            <a:ext cx="4966560" cy="39528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000" spc="-1" strike="noStrike">
                <a:solidFill>
                  <a:srgbClr val="000000"/>
                </a:solidFill>
                <a:latin typeface="Bell MT"/>
                <a:ea typeface="Bell MT"/>
              </a:rPr>
              <a:t>The inner plate represents words</a:t>
            </a:r>
            <a:endParaRPr b="0" lang="fr-BE" sz="2000" spc="-1" strike="noStrike">
              <a:latin typeface="Arial"/>
            </a:endParaRPr>
          </a:p>
        </p:txBody>
      </p:sp>
      <p:sp>
        <p:nvSpPr>
          <p:cNvPr id="564" name="CustomShape 5"/>
          <p:cNvSpPr/>
          <p:nvPr/>
        </p:nvSpPr>
        <p:spPr>
          <a:xfrm flipH="1" rot="16200000">
            <a:off x="6950160" y="3825000"/>
            <a:ext cx="1651680" cy="9604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65" name="CustomShape 6"/>
          <p:cNvSpPr/>
          <p:nvPr/>
        </p:nvSpPr>
        <p:spPr>
          <a:xfrm>
            <a:off x="388440" y="374760"/>
            <a:ext cx="3149640" cy="200988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1800" spc="-1" strike="noStrike">
                <a:solidFill>
                  <a:srgbClr val="000000"/>
                </a:solidFill>
                <a:latin typeface="Bell MT"/>
                <a:ea typeface="Bell MT"/>
              </a:rPr>
              <a:t>The hyperparameter β is a parameter of a Dirichlet distribution over the words that give a vector  of word proportions for each topics.</a:t>
            </a:r>
            <a:endParaRPr b="0" lang="fr-BE" sz="1800" spc="-1" strike="noStrike">
              <a:latin typeface="Arial"/>
            </a:endParaRPr>
          </a:p>
        </p:txBody>
      </p:sp>
      <p:sp>
        <p:nvSpPr>
          <p:cNvPr id="566" name="CustomShape 7"/>
          <p:cNvSpPr/>
          <p:nvPr/>
        </p:nvSpPr>
        <p:spPr>
          <a:xfrm>
            <a:off x="388440" y="374760"/>
            <a:ext cx="3149640" cy="1477080"/>
          </a:xfrm>
          <a:prstGeom prst="rect">
            <a:avLst/>
          </a:prstGeom>
          <a:blipFill rotWithShape="0">
            <a:blip r:embed="rId2"/>
            <a:stretch>
              <a:fillRect l="-1538" t="-2447" r="0" b="-5322"/>
            </a:stretch>
          </a:blipFill>
          <a:ln>
            <a:solidFill>
              <a:schemeClr val="tx1"/>
            </a:solidFill>
          </a:ln>
        </p:spPr>
        <p:style>
          <a:lnRef idx="0"/>
          <a:fillRef idx="0"/>
          <a:effectRef idx="0"/>
          <a:fontRef idx="minor"/>
        </p:style>
        <p:txBody>
          <a:bodyPr lIns="90000" rIns="90000" tIns="45000" bIns="45000"/>
          <a:p>
            <a:pPr>
              <a:lnSpc>
                <a:spcPct val="100000"/>
              </a:lnSpc>
            </a:pPr>
            <a:r>
              <a:rPr b="0" lang="fr-BE" sz="1800" spc="-1" strike="noStrike">
                <a:latin typeface="Calibri"/>
              </a:rPr>
              <a:t> </a:t>
            </a:r>
            <a:endParaRPr b="0" lang="fr-BE" sz="1800" spc="-1" strike="noStrike">
              <a:latin typeface="Arial"/>
            </a:endParaRPr>
          </a:p>
        </p:txBody>
      </p:sp>
      <p:sp>
        <p:nvSpPr>
          <p:cNvPr id="567" name="CustomShape 8"/>
          <p:cNvSpPr/>
          <p:nvPr/>
        </p:nvSpPr>
        <p:spPr>
          <a:xfrm rot="18141600">
            <a:off x="4941720" y="-561960"/>
            <a:ext cx="2181240" cy="7201440"/>
          </a:xfrm>
          <a:prstGeom prst="arc">
            <a:avLst>
              <a:gd name="adj1" fmla="val 16712315"/>
              <a:gd name="adj2" fmla="val 17535400"/>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568" name="CustomShape 9"/>
          <p:cNvSpPr/>
          <p:nvPr/>
        </p:nvSpPr>
        <p:spPr>
          <a:xfrm rot="7166400">
            <a:off x="1496880" y="-3840120"/>
            <a:ext cx="2181240" cy="7201440"/>
          </a:xfrm>
          <a:prstGeom prst="arc">
            <a:avLst>
              <a:gd name="adj1" fmla="val 16146367"/>
              <a:gd name="adj2" fmla="val 17998918"/>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69" name="CustomShape 10"/>
          <p:cNvSpPr/>
          <p:nvPr/>
        </p:nvSpPr>
        <p:spPr>
          <a:xfrm>
            <a:off x="1437480" y="5234760"/>
            <a:ext cx="5379120" cy="91332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1800" spc="-1" strike="noStrike">
                <a:solidFill>
                  <a:srgbClr val="000000"/>
                </a:solidFill>
                <a:latin typeface="Bell MT"/>
                <a:ea typeface="Bell MT"/>
              </a:rPr>
              <a:t>The hyperparameter α is a parameter of a Dirichlet distribution over the topic that give a vector θ of topic proportions</a:t>
            </a:r>
            <a:endParaRPr b="0" lang="fr-BE" sz="1800" spc="-1" strike="noStrike">
              <a:latin typeface="Arial"/>
            </a:endParaRPr>
          </a:p>
        </p:txBody>
      </p:sp>
      <p:sp>
        <p:nvSpPr>
          <p:cNvPr id="570" name="CustomShape 11"/>
          <p:cNvSpPr/>
          <p:nvPr/>
        </p:nvSpPr>
        <p:spPr>
          <a:xfrm rot="11635800">
            <a:off x="4759560" y="-1470960"/>
            <a:ext cx="2181240" cy="7201440"/>
          </a:xfrm>
          <a:prstGeom prst="arc">
            <a:avLst>
              <a:gd name="adj1" fmla="val 16643804"/>
              <a:gd name="adj2" fmla="val 18821795"/>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571" name="CustomShape 12"/>
          <p:cNvSpPr/>
          <p:nvPr/>
        </p:nvSpPr>
        <p:spPr>
          <a:xfrm rot="11635800">
            <a:off x="3380760" y="-1470960"/>
            <a:ext cx="2181240" cy="7201440"/>
          </a:xfrm>
          <a:prstGeom prst="arc">
            <a:avLst>
              <a:gd name="adj1" fmla="val 16643804"/>
              <a:gd name="adj2" fmla="val 19006666"/>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6D8BCC9C-A215-4758-B1A0-459F8D2BA9C6}" type="slidenum">
              <a:rPr b="1" lang="fr-BE" sz="1600" spc="-1" strike="noStrike">
                <a:solidFill>
                  <a:srgbClr val="ffffff"/>
                </a:solidFill>
                <a:latin typeface="Calibri"/>
              </a:rPr>
              <a:t>&lt;number&gt;</a:t>
            </a:fld>
            <a:endParaRPr b="0" lang="fr-BE" sz="1600" spc="-1" strike="noStrike">
              <a:latin typeface="Times New Roman"/>
            </a:endParaRPr>
          </a:p>
        </p:txBody>
      </p:sp>
      <p:pic>
        <p:nvPicPr>
          <p:cNvPr id="573" name="Image 6" descr=""/>
          <p:cNvPicPr/>
          <p:nvPr/>
        </p:nvPicPr>
        <p:blipFill>
          <a:blip r:embed="rId1"/>
          <a:stretch/>
        </p:blipFill>
        <p:spPr>
          <a:xfrm>
            <a:off x="2955600" y="498240"/>
            <a:ext cx="5623920" cy="3261960"/>
          </a:xfrm>
          <a:prstGeom prst="rect">
            <a:avLst/>
          </a:prstGeom>
          <a:ln>
            <a:noFill/>
          </a:ln>
        </p:spPr>
      </p:pic>
      <p:sp>
        <p:nvSpPr>
          <p:cNvPr id="574" name="CustomShape 2"/>
          <p:cNvSpPr/>
          <p:nvPr/>
        </p:nvSpPr>
        <p:spPr>
          <a:xfrm>
            <a:off x="6786000" y="5699160"/>
            <a:ext cx="5708880" cy="39528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000" spc="-1" strike="noStrike">
                <a:solidFill>
                  <a:srgbClr val="000000"/>
                </a:solidFill>
                <a:latin typeface="Bell MT"/>
                <a:ea typeface="Bell MT"/>
              </a:rPr>
              <a:t>The outer plate represents documents</a:t>
            </a:r>
            <a:endParaRPr b="0" lang="fr-BE" sz="2000" spc="-1" strike="noStrike">
              <a:latin typeface="Arial"/>
            </a:endParaRPr>
          </a:p>
        </p:txBody>
      </p:sp>
      <p:sp>
        <p:nvSpPr>
          <p:cNvPr id="575" name="CustomShape 3"/>
          <p:cNvSpPr/>
          <p:nvPr/>
        </p:nvSpPr>
        <p:spPr>
          <a:xfrm rot="19605000">
            <a:off x="8809560" y="1633680"/>
            <a:ext cx="2181240" cy="7201440"/>
          </a:xfrm>
          <a:prstGeom prst="arc">
            <a:avLst>
              <a:gd name="adj1" fmla="val 16689822"/>
              <a:gd name="adj2" fmla="val 3114601"/>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76" name="CustomShape 4"/>
          <p:cNvSpPr/>
          <p:nvPr/>
        </p:nvSpPr>
        <p:spPr>
          <a:xfrm>
            <a:off x="6422400" y="5131440"/>
            <a:ext cx="4966560" cy="39528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000" spc="-1" strike="noStrike">
                <a:solidFill>
                  <a:srgbClr val="000000"/>
                </a:solidFill>
                <a:latin typeface="Bell MT"/>
                <a:ea typeface="Bell MT"/>
              </a:rPr>
              <a:t>The inner plate represents words</a:t>
            </a:r>
            <a:endParaRPr b="0" lang="fr-BE" sz="2000" spc="-1" strike="noStrike">
              <a:latin typeface="Arial"/>
            </a:endParaRPr>
          </a:p>
        </p:txBody>
      </p:sp>
      <p:sp>
        <p:nvSpPr>
          <p:cNvPr id="577" name="CustomShape 5"/>
          <p:cNvSpPr/>
          <p:nvPr/>
        </p:nvSpPr>
        <p:spPr>
          <a:xfrm flipH="1" rot="16200000">
            <a:off x="6950160" y="3825000"/>
            <a:ext cx="1651680" cy="9604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78" name="CustomShape 6"/>
          <p:cNvSpPr/>
          <p:nvPr/>
        </p:nvSpPr>
        <p:spPr>
          <a:xfrm>
            <a:off x="388440" y="374760"/>
            <a:ext cx="3149640" cy="200988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1800" spc="-1" strike="noStrike">
                <a:solidFill>
                  <a:srgbClr val="000000"/>
                </a:solidFill>
                <a:latin typeface="Bell MT"/>
                <a:ea typeface="Bell MT"/>
              </a:rPr>
              <a:t>The hyperparameter β is a parameter of a Dirichlet distribution over the words that give a vector  of word proportions for each topics z.</a:t>
            </a:r>
            <a:endParaRPr b="0" lang="fr-BE" sz="1800" spc="-1" strike="noStrike">
              <a:latin typeface="Arial"/>
            </a:endParaRPr>
          </a:p>
        </p:txBody>
      </p:sp>
      <p:sp>
        <p:nvSpPr>
          <p:cNvPr id="579" name="CustomShape 7"/>
          <p:cNvSpPr/>
          <p:nvPr/>
        </p:nvSpPr>
        <p:spPr>
          <a:xfrm>
            <a:off x="388440" y="374760"/>
            <a:ext cx="3149640" cy="1477080"/>
          </a:xfrm>
          <a:prstGeom prst="rect">
            <a:avLst/>
          </a:prstGeom>
          <a:blipFill rotWithShape="0">
            <a:blip r:embed="rId2"/>
            <a:stretch>
              <a:fillRect l="-1535" t="-2447" r="-190" b="-5322"/>
            </a:stretch>
          </a:blipFill>
          <a:ln>
            <a:solidFill>
              <a:schemeClr val="tx1"/>
            </a:solidFill>
          </a:ln>
        </p:spPr>
        <p:style>
          <a:lnRef idx="0"/>
          <a:fillRef idx="0"/>
          <a:effectRef idx="0"/>
          <a:fontRef idx="minor"/>
        </p:style>
        <p:txBody>
          <a:bodyPr lIns="90000" rIns="90000" tIns="45000" bIns="45000"/>
          <a:p>
            <a:pPr>
              <a:lnSpc>
                <a:spcPct val="100000"/>
              </a:lnSpc>
            </a:pPr>
            <a:r>
              <a:rPr b="0" lang="fr-BE" sz="1800" spc="-1" strike="noStrike">
                <a:latin typeface="Calibri"/>
              </a:rPr>
              <a:t> </a:t>
            </a:r>
            <a:endParaRPr b="0" lang="fr-BE" sz="1800" spc="-1" strike="noStrike">
              <a:latin typeface="Arial"/>
            </a:endParaRPr>
          </a:p>
        </p:txBody>
      </p:sp>
      <p:sp>
        <p:nvSpPr>
          <p:cNvPr id="580" name="CustomShape 8"/>
          <p:cNvSpPr/>
          <p:nvPr/>
        </p:nvSpPr>
        <p:spPr>
          <a:xfrm rot="18141600">
            <a:off x="4941720" y="-561960"/>
            <a:ext cx="2181240" cy="7201440"/>
          </a:xfrm>
          <a:prstGeom prst="arc">
            <a:avLst>
              <a:gd name="adj1" fmla="val 16712315"/>
              <a:gd name="adj2" fmla="val 17535400"/>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581" name="CustomShape 9"/>
          <p:cNvSpPr/>
          <p:nvPr/>
        </p:nvSpPr>
        <p:spPr>
          <a:xfrm rot="7166400">
            <a:off x="1496880" y="-3840120"/>
            <a:ext cx="2181240" cy="7201440"/>
          </a:xfrm>
          <a:prstGeom prst="arc">
            <a:avLst>
              <a:gd name="adj1" fmla="val 16146367"/>
              <a:gd name="adj2" fmla="val 17998918"/>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82" name="CustomShape 10"/>
          <p:cNvSpPr/>
          <p:nvPr/>
        </p:nvSpPr>
        <p:spPr>
          <a:xfrm>
            <a:off x="1437480" y="5234760"/>
            <a:ext cx="5379120" cy="118692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1800" spc="-1" strike="noStrike">
                <a:solidFill>
                  <a:srgbClr val="000000"/>
                </a:solidFill>
                <a:latin typeface="Bell MT"/>
                <a:ea typeface="Bell MT"/>
              </a:rPr>
              <a:t>The hyperparameter α is a parameter of a Dirichlet distribution over the topic that give a vector θ of topic proportions for each document.</a:t>
            </a:r>
            <a:endParaRPr b="0" lang="fr-BE" sz="1800" spc="-1" strike="noStrike">
              <a:latin typeface="Arial"/>
            </a:endParaRPr>
          </a:p>
        </p:txBody>
      </p:sp>
      <p:sp>
        <p:nvSpPr>
          <p:cNvPr id="583" name="CustomShape 11"/>
          <p:cNvSpPr/>
          <p:nvPr/>
        </p:nvSpPr>
        <p:spPr>
          <a:xfrm rot="11635800">
            <a:off x="4759560" y="-1470960"/>
            <a:ext cx="2181240" cy="7201440"/>
          </a:xfrm>
          <a:prstGeom prst="arc">
            <a:avLst>
              <a:gd name="adj1" fmla="val 16643804"/>
              <a:gd name="adj2" fmla="val 18821795"/>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584" name="CustomShape 12"/>
          <p:cNvSpPr/>
          <p:nvPr/>
        </p:nvSpPr>
        <p:spPr>
          <a:xfrm rot="11635800">
            <a:off x="3380760" y="-1470960"/>
            <a:ext cx="2181240" cy="7201440"/>
          </a:xfrm>
          <a:prstGeom prst="arc">
            <a:avLst>
              <a:gd name="adj1" fmla="val 16643804"/>
              <a:gd name="adj2" fmla="val 19006666"/>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585" name="CustomShape 13"/>
          <p:cNvSpPr/>
          <p:nvPr/>
        </p:nvSpPr>
        <p:spPr>
          <a:xfrm>
            <a:off x="282240" y="2587680"/>
            <a:ext cx="2364480" cy="146196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1800" spc="-1" strike="noStrike">
                <a:solidFill>
                  <a:srgbClr val="000000"/>
                </a:solidFill>
                <a:latin typeface="Bell MT"/>
                <a:ea typeface="Bell MT"/>
              </a:rPr>
              <a:t>Each topic z is generated from a multinomial conditioned on the vector θ </a:t>
            </a:r>
            <a:endParaRPr b="0" lang="fr-BE" sz="1800" spc="-1" strike="noStrike">
              <a:latin typeface="Arial"/>
            </a:endParaRPr>
          </a:p>
        </p:txBody>
      </p:sp>
      <p:sp>
        <p:nvSpPr>
          <p:cNvPr id="586" name="CustomShape 14"/>
          <p:cNvSpPr/>
          <p:nvPr/>
        </p:nvSpPr>
        <p:spPr>
          <a:xfrm rot="16876200">
            <a:off x="3420360" y="-159480"/>
            <a:ext cx="2181240" cy="7201440"/>
          </a:xfrm>
          <a:prstGeom prst="arc">
            <a:avLst>
              <a:gd name="adj1" fmla="val 16393556"/>
              <a:gd name="adj2" fmla="val 2547339"/>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TextShape 1"/>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76D9DA5B-5C13-4400-8A12-942BD948EA4D}" type="slidenum">
              <a:rPr b="1" lang="fr-BE" sz="1600" spc="-1" strike="noStrike">
                <a:solidFill>
                  <a:srgbClr val="ffffff"/>
                </a:solidFill>
                <a:latin typeface="Calibri"/>
              </a:rPr>
              <a:t>&lt;number&gt;</a:t>
            </a:fld>
            <a:endParaRPr b="0" lang="fr-BE" sz="1600" spc="-1" strike="noStrike">
              <a:latin typeface="Times New Roman"/>
            </a:endParaRPr>
          </a:p>
        </p:txBody>
      </p:sp>
      <p:pic>
        <p:nvPicPr>
          <p:cNvPr id="588" name="Image 6" descr=""/>
          <p:cNvPicPr/>
          <p:nvPr/>
        </p:nvPicPr>
        <p:blipFill>
          <a:blip r:embed="rId1"/>
          <a:stretch/>
        </p:blipFill>
        <p:spPr>
          <a:xfrm>
            <a:off x="2955600" y="498240"/>
            <a:ext cx="5623920" cy="3261960"/>
          </a:xfrm>
          <a:prstGeom prst="rect">
            <a:avLst/>
          </a:prstGeom>
          <a:ln>
            <a:noFill/>
          </a:ln>
        </p:spPr>
      </p:pic>
      <p:sp>
        <p:nvSpPr>
          <p:cNvPr id="589" name="CustomShape 2"/>
          <p:cNvSpPr/>
          <p:nvPr/>
        </p:nvSpPr>
        <p:spPr>
          <a:xfrm>
            <a:off x="6786000" y="5699160"/>
            <a:ext cx="5708880" cy="39528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000" spc="-1" strike="noStrike">
                <a:solidFill>
                  <a:srgbClr val="000000"/>
                </a:solidFill>
                <a:latin typeface="Bell MT"/>
                <a:ea typeface="Bell MT"/>
              </a:rPr>
              <a:t>The outer plate represents documents</a:t>
            </a:r>
            <a:endParaRPr b="0" lang="fr-BE" sz="2000" spc="-1" strike="noStrike">
              <a:latin typeface="Arial"/>
            </a:endParaRPr>
          </a:p>
        </p:txBody>
      </p:sp>
      <p:sp>
        <p:nvSpPr>
          <p:cNvPr id="590" name="CustomShape 3"/>
          <p:cNvSpPr/>
          <p:nvPr/>
        </p:nvSpPr>
        <p:spPr>
          <a:xfrm rot="19605000">
            <a:off x="8809560" y="1633680"/>
            <a:ext cx="2181240" cy="7201440"/>
          </a:xfrm>
          <a:prstGeom prst="arc">
            <a:avLst>
              <a:gd name="adj1" fmla="val 16689822"/>
              <a:gd name="adj2" fmla="val 3114601"/>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91" name="CustomShape 4"/>
          <p:cNvSpPr/>
          <p:nvPr/>
        </p:nvSpPr>
        <p:spPr>
          <a:xfrm>
            <a:off x="6422400" y="5131440"/>
            <a:ext cx="4966560" cy="395280"/>
          </a:xfrm>
          <a:prstGeom prst="rect">
            <a:avLst/>
          </a:prstGeom>
          <a:solidFill>
            <a:schemeClr val="accent1">
              <a:lumMod val="40000"/>
              <a:lumOff val="60000"/>
            </a:schemeClr>
          </a:solidFill>
          <a:ln>
            <a:solidFill>
              <a:schemeClr val="tx1"/>
            </a:solidFill>
          </a:ln>
        </p:spPr>
        <p:style>
          <a:lnRef idx="0"/>
          <a:fillRef idx="0"/>
          <a:effectRef idx="0"/>
          <a:fontRef idx="minor"/>
        </p:style>
        <p:txBody>
          <a:bodyPr wrap="none" lIns="90000" rIns="90000" tIns="45000" bIns="45000"/>
          <a:p>
            <a:pPr>
              <a:lnSpc>
                <a:spcPct val="100000"/>
              </a:lnSpc>
            </a:pPr>
            <a:r>
              <a:rPr b="1" lang="fr-BE" sz="2000" spc="-1" strike="noStrike">
                <a:solidFill>
                  <a:srgbClr val="000000"/>
                </a:solidFill>
                <a:latin typeface="Bell MT"/>
                <a:ea typeface="Bell MT"/>
              </a:rPr>
              <a:t>The inner plate represents words</a:t>
            </a:r>
            <a:endParaRPr b="0" lang="fr-BE" sz="2000" spc="-1" strike="noStrike">
              <a:latin typeface="Arial"/>
            </a:endParaRPr>
          </a:p>
        </p:txBody>
      </p:sp>
      <p:sp>
        <p:nvSpPr>
          <p:cNvPr id="592" name="CustomShape 5"/>
          <p:cNvSpPr/>
          <p:nvPr/>
        </p:nvSpPr>
        <p:spPr>
          <a:xfrm flipH="1" rot="16200000">
            <a:off x="6950160" y="3825000"/>
            <a:ext cx="1651680" cy="960480"/>
          </a:xfrm>
          <a:prstGeom prst="curvedConnector3">
            <a:avLst>
              <a:gd name="adj1" fmla="val 50000"/>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93" name="CustomShape 6"/>
          <p:cNvSpPr/>
          <p:nvPr/>
        </p:nvSpPr>
        <p:spPr>
          <a:xfrm>
            <a:off x="388440" y="374760"/>
            <a:ext cx="3149640" cy="200988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1800" spc="-1" strike="noStrike">
                <a:solidFill>
                  <a:srgbClr val="000000"/>
                </a:solidFill>
                <a:latin typeface="Bell MT"/>
                <a:ea typeface="Bell MT"/>
              </a:rPr>
              <a:t>The hyperparameter β is a parameter of a Dirichlet distribution over the words that give a vector  of word proportions for each topics z.</a:t>
            </a:r>
            <a:endParaRPr b="0" lang="fr-BE" sz="1800" spc="-1" strike="noStrike">
              <a:latin typeface="Arial"/>
            </a:endParaRPr>
          </a:p>
        </p:txBody>
      </p:sp>
      <p:sp>
        <p:nvSpPr>
          <p:cNvPr id="594" name="CustomShape 7"/>
          <p:cNvSpPr/>
          <p:nvPr/>
        </p:nvSpPr>
        <p:spPr>
          <a:xfrm>
            <a:off x="388440" y="374760"/>
            <a:ext cx="3149640" cy="1477080"/>
          </a:xfrm>
          <a:prstGeom prst="rect">
            <a:avLst/>
          </a:prstGeom>
          <a:blipFill rotWithShape="0">
            <a:blip r:embed="rId2"/>
            <a:stretch>
              <a:fillRect l="-1535" t="-2447" r="-190" b="-5322"/>
            </a:stretch>
          </a:blipFill>
          <a:ln>
            <a:solidFill>
              <a:schemeClr val="tx1"/>
            </a:solidFill>
          </a:ln>
        </p:spPr>
        <p:style>
          <a:lnRef idx="0"/>
          <a:fillRef idx="0"/>
          <a:effectRef idx="0"/>
          <a:fontRef idx="minor"/>
        </p:style>
        <p:txBody>
          <a:bodyPr lIns="90000" rIns="90000" tIns="45000" bIns="45000"/>
          <a:p>
            <a:pPr>
              <a:lnSpc>
                <a:spcPct val="100000"/>
              </a:lnSpc>
            </a:pPr>
            <a:r>
              <a:rPr b="0" lang="fr-BE" sz="1800" spc="-1" strike="noStrike">
                <a:latin typeface="Calibri"/>
              </a:rPr>
              <a:t> </a:t>
            </a:r>
            <a:endParaRPr b="0" lang="fr-BE" sz="1800" spc="-1" strike="noStrike">
              <a:latin typeface="Arial"/>
            </a:endParaRPr>
          </a:p>
        </p:txBody>
      </p:sp>
      <p:sp>
        <p:nvSpPr>
          <p:cNvPr id="595" name="CustomShape 8"/>
          <p:cNvSpPr/>
          <p:nvPr/>
        </p:nvSpPr>
        <p:spPr>
          <a:xfrm rot="18141600">
            <a:off x="4941720" y="-561960"/>
            <a:ext cx="2181240" cy="7201440"/>
          </a:xfrm>
          <a:prstGeom prst="arc">
            <a:avLst>
              <a:gd name="adj1" fmla="val 16712315"/>
              <a:gd name="adj2" fmla="val 17535400"/>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596" name="CustomShape 9"/>
          <p:cNvSpPr/>
          <p:nvPr/>
        </p:nvSpPr>
        <p:spPr>
          <a:xfrm rot="7166400">
            <a:off x="1496880" y="-3840120"/>
            <a:ext cx="2181240" cy="7201440"/>
          </a:xfrm>
          <a:prstGeom prst="arc">
            <a:avLst>
              <a:gd name="adj1" fmla="val 16146367"/>
              <a:gd name="adj2" fmla="val 17998918"/>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
        <p:nvSpPr>
          <p:cNvPr id="597" name="CustomShape 10"/>
          <p:cNvSpPr/>
          <p:nvPr/>
        </p:nvSpPr>
        <p:spPr>
          <a:xfrm>
            <a:off x="1437480" y="5234760"/>
            <a:ext cx="5379120" cy="118692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1800" spc="-1" strike="noStrike">
                <a:solidFill>
                  <a:srgbClr val="000000"/>
                </a:solidFill>
                <a:latin typeface="Bell MT"/>
                <a:ea typeface="Bell MT"/>
              </a:rPr>
              <a:t>The hyperparameter α is a parameter of a Dirichlet distribution over the topic that give a vector θ of topic proportions for each document.</a:t>
            </a:r>
            <a:endParaRPr b="0" lang="fr-BE" sz="1800" spc="-1" strike="noStrike">
              <a:latin typeface="Arial"/>
            </a:endParaRPr>
          </a:p>
        </p:txBody>
      </p:sp>
      <p:sp>
        <p:nvSpPr>
          <p:cNvPr id="598" name="CustomShape 11"/>
          <p:cNvSpPr/>
          <p:nvPr/>
        </p:nvSpPr>
        <p:spPr>
          <a:xfrm rot="11635800">
            <a:off x="4759560" y="-1470960"/>
            <a:ext cx="2181240" cy="7201440"/>
          </a:xfrm>
          <a:prstGeom prst="arc">
            <a:avLst>
              <a:gd name="adj1" fmla="val 16643804"/>
              <a:gd name="adj2" fmla="val 18821795"/>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599" name="CustomShape 12"/>
          <p:cNvSpPr/>
          <p:nvPr/>
        </p:nvSpPr>
        <p:spPr>
          <a:xfrm rot="11635800">
            <a:off x="3380760" y="-1470960"/>
            <a:ext cx="2181240" cy="7201440"/>
          </a:xfrm>
          <a:prstGeom prst="arc">
            <a:avLst>
              <a:gd name="adj1" fmla="val 16643804"/>
              <a:gd name="adj2" fmla="val 19006666"/>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600" name="CustomShape 13"/>
          <p:cNvSpPr/>
          <p:nvPr/>
        </p:nvSpPr>
        <p:spPr>
          <a:xfrm>
            <a:off x="282240" y="2587680"/>
            <a:ext cx="2364480" cy="146196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1800" spc="-1" strike="noStrike">
                <a:solidFill>
                  <a:srgbClr val="000000"/>
                </a:solidFill>
                <a:latin typeface="Bell MT"/>
                <a:ea typeface="Bell MT"/>
              </a:rPr>
              <a:t>Each topic z is generated from a multinomial conditioned on the vector θ </a:t>
            </a:r>
            <a:endParaRPr b="0" lang="fr-BE" sz="1800" spc="-1" strike="noStrike">
              <a:latin typeface="Arial"/>
            </a:endParaRPr>
          </a:p>
        </p:txBody>
      </p:sp>
      <p:sp>
        <p:nvSpPr>
          <p:cNvPr id="601" name="CustomShape 14"/>
          <p:cNvSpPr/>
          <p:nvPr/>
        </p:nvSpPr>
        <p:spPr>
          <a:xfrm rot="16876200">
            <a:off x="3420360" y="-159480"/>
            <a:ext cx="2181240" cy="7201440"/>
          </a:xfrm>
          <a:prstGeom prst="arc">
            <a:avLst>
              <a:gd name="adj1" fmla="val 16393556"/>
              <a:gd name="adj2" fmla="val 2547339"/>
            </a:avLst>
          </a:prstGeom>
          <a:noFill/>
          <a:ln w="38160">
            <a:solidFill>
              <a:schemeClr val="accent1">
                <a:lumMod val="40000"/>
                <a:lumOff val="60000"/>
              </a:schemeClr>
            </a:solidFill>
            <a:round/>
            <a:tailEnd len="med" type="triangle" w="med"/>
          </a:ln>
        </p:spPr>
        <p:style>
          <a:lnRef idx="1">
            <a:schemeClr val="accent1"/>
          </a:lnRef>
          <a:fillRef idx="0">
            <a:schemeClr val="accent1"/>
          </a:fillRef>
          <a:effectRef idx="0">
            <a:schemeClr val="accent1"/>
          </a:effectRef>
          <a:fontRef idx="minor"/>
        </p:style>
      </p:sp>
      <p:sp>
        <p:nvSpPr>
          <p:cNvPr id="602" name="CustomShape 15"/>
          <p:cNvSpPr/>
          <p:nvPr/>
        </p:nvSpPr>
        <p:spPr>
          <a:xfrm>
            <a:off x="9165600" y="696960"/>
            <a:ext cx="2364480" cy="1461960"/>
          </a:xfrm>
          <a:prstGeom prst="rect">
            <a:avLst/>
          </a:prstGeom>
          <a:solidFill>
            <a:schemeClr val="accent1">
              <a:lumMod val="40000"/>
              <a:lumOff val="60000"/>
            </a:schemeClr>
          </a:solidFill>
          <a:ln>
            <a:solidFill>
              <a:schemeClr val="tx1"/>
            </a:solidFill>
          </a:ln>
        </p:spPr>
        <p:style>
          <a:lnRef idx="0"/>
          <a:fillRef idx="0"/>
          <a:effectRef idx="0"/>
          <a:fontRef idx="minor"/>
        </p:style>
        <p:txBody>
          <a:bodyPr lIns="90000" rIns="90000" tIns="45000" bIns="45000"/>
          <a:p>
            <a:pPr>
              <a:lnSpc>
                <a:spcPct val="100000"/>
              </a:lnSpc>
            </a:pPr>
            <a:r>
              <a:rPr b="1" lang="fr-BE" sz="1800" spc="-1" strike="noStrike">
                <a:solidFill>
                  <a:srgbClr val="000000"/>
                </a:solidFill>
                <a:latin typeface="Bell MT"/>
                <a:ea typeface="Bell MT"/>
              </a:rPr>
              <a:t>Each word w is generated from a multinomial conditioned on the vector .</a:t>
            </a:r>
            <a:endParaRPr b="0" lang="fr-BE" sz="1800" spc="-1" strike="noStrike">
              <a:latin typeface="Arial"/>
            </a:endParaRPr>
          </a:p>
        </p:txBody>
      </p:sp>
      <p:sp>
        <p:nvSpPr>
          <p:cNvPr id="603" name="CustomShape 16"/>
          <p:cNvSpPr/>
          <p:nvPr/>
        </p:nvSpPr>
        <p:spPr>
          <a:xfrm>
            <a:off x="9165600" y="696960"/>
            <a:ext cx="2364480" cy="1477080"/>
          </a:xfrm>
          <a:prstGeom prst="rect">
            <a:avLst/>
          </a:prstGeom>
          <a:blipFill rotWithShape="0">
            <a:blip r:embed="rId3"/>
            <a:stretch>
              <a:fillRect l="-2053" t="-1629" r="0" b="-4887"/>
            </a:stretch>
          </a:blipFill>
          <a:ln>
            <a:solidFill>
              <a:schemeClr val="tx1"/>
            </a:solidFill>
          </a:ln>
        </p:spPr>
        <p:style>
          <a:lnRef idx="0"/>
          <a:fillRef idx="0"/>
          <a:effectRef idx="0"/>
          <a:fontRef idx="minor"/>
        </p:style>
        <p:txBody>
          <a:bodyPr lIns="90000" rIns="90000" tIns="45000" bIns="45000"/>
          <a:p>
            <a:pPr>
              <a:lnSpc>
                <a:spcPct val="100000"/>
              </a:lnSpc>
            </a:pPr>
            <a:r>
              <a:rPr b="0" lang="fr-BE" sz="1800" spc="-1" strike="noStrike">
                <a:latin typeface="Calibri"/>
              </a:rPr>
              <a:t> </a:t>
            </a:r>
            <a:endParaRPr b="0" lang="fr-BE" sz="1800" spc="-1" strike="noStrike">
              <a:latin typeface="Arial"/>
            </a:endParaRPr>
          </a:p>
        </p:txBody>
      </p:sp>
      <p:sp>
        <p:nvSpPr>
          <p:cNvPr id="604" name="CustomShape 17"/>
          <p:cNvSpPr/>
          <p:nvPr/>
        </p:nvSpPr>
        <p:spPr>
          <a:xfrm rot="15371400">
            <a:off x="9548640" y="-1912680"/>
            <a:ext cx="1728360" cy="7201440"/>
          </a:xfrm>
          <a:prstGeom prst="arc">
            <a:avLst>
              <a:gd name="adj1" fmla="val 16214657"/>
              <a:gd name="adj2" fmla="val 18409473"/>
            </a:avLst>
          </a:prstGeom>
          <a:noFill/>
          <a:ln w="38160">
            <a:solidFill>
              <a:schemeClr val="accent1">
                <a:lumMod val="40000"/>
                <a:lumOff val="60000"/>
              </a:schemeClr>
            </a:solidFill>
            <a:round/>
            <a:headEnd len="med" type="triangle" w="med"/>
          </a:ln>
        </p:spPr>
        <p:style>
          <a:lnRef idx="1">
            <a:schemeClr val="accent1"/>
          </a:lnRef>
          <a:fillRef idx="0">
            <a:schemeClr val="accent1"/>
          </a:fillRef>
          <a:effectRef idx="0">
            <a:schemeClr val="accent1"/>
          </a:effectRef>
          <a:fontRef idx="minor"/>
        </p:style>
      </p:sp>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5" name="CustomShape 1"/>
          <p:cNvSpPr/>
          <p:nvPr/>
        </p:nvSpPr>
        <p:spPr>
          <a:xfrm>
            <a:off x="0" y="0"/>
            <a:ext cx="12191760" cy="6857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06" name="CustomShape 2"/>
          <p:cNvSpPr/>
          <p:nvPr/>
        </p:nvSpPr>
        <p:spPr>
          <a:xfrm>
            <a:off x="458640" y="457200"/>
            <a:ext cx="11274120" cy="594324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07" name="CustomShape 3"/>
          <p:cNvSpPr/>
          <p:nvPr/>
        </p:nvSpPr>
        <p:spPr>
          <a:xfrm>
            <a:off x="522720" y="521280"/>
            <a:ext cx="11146320" cy="5815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608" name="Image 3" descr=""/>
          <p:cNvPicPr/>
          <p:nvPr/>
        </p:nvPicPr>
        <p:blipFill>
          <a:blip r:embed="rId1"/>
          <a:stretch/>
        </p:blipFill>
        <p:spPr>
          <a:xfrm>
            <a:off x="4932000" y="1028520"/>
            <a:ext cx="5623920" cy="3261960"/>
          </a:xfrm>
          <a:prstGeom prst="rect">
            <a:avLst/>
          </a:prstGeom>
          <a:ln>
            <a:noFill/>
          </a:ln>
        </p:spPr>
      </p:pic>
      <p:sp>
        <p:nvSpPr>
          <p:cNvPr id="609" name="TextShape 4"/>
          <p:cNvSpPr txBox="1"/>
          <p:nvPr/>
        </p:nvSpPr>
        <p:spPr>
          <a:xfrm>
            <a:off x="9900360" y="6459840"/>
            <a:ext cx="1311840" cy="364680"/>
          </a:xfrm>
          <a:prstGeom prst="rect">
            <a:avLst/>
          </a:prstGeom>
          <a:noFill/>
          <a:ln>
            <a:noFill/>
          </a:ln>
        </p:spPr>
        <p:txBody>
          <a:bodyPr anchor="ctr">
            <a:normAutofit/>
          </a:bodyPr>
          <a:p>
            <a:pPr algn="r">
              <a:lnSpc>
                <a:spcPct val="100000"/>
              </a:lnSpc>
              <a:spcAft>
                <a:spcPts val="601"/>
              </a:spcAft>
            </a:pPr>
            <a:fld id="{EDD89B5F-D2EC-4B03-A4BB-BF05002D0776}" type="slidenum">
              <a:rPr b="1" lang="fr-BE" sz="1600" spc="-1" strike="noStrike">
                <a:solidFill>
                  <a:srgbClr val="ffffff"/>
                </a:solidFill>
                <a:latin typeface="Calibri"/>
              </a:rPr>
              <a:t>&lt;number&gt;</a:t>
            </a:fld>
            <a:endParaRPr b="0" lang="fr-BE" sz="1600" spc="-1" strike="noStrike">
              <a:latin typeface="Times New Roman"/>
            </a:endParaRPr>
          </a:p>
        </p:txBody>
      </p:sp>
      <p:sp>
        <p:nvSpPr>
          <p:cNvPr id="610" name="CustomShape 5"/>
          <p:cNvSpPr/>
          <p:nvPr/>
        </p:nvSpPr>
        <p:spPr>
          <a:xfrm>
            <a:off x="868680" y="1068120"/>
            <a:ext cx="5162760" cy="130932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Latent Dirichlet Allocation </a:t>
            </a:r>
            <a:endParaRPr b="0" lang="fr-BE" sz="4000" spc="-1" strike="noStrike">
              <a:latin typeface="Arial"/>
            </a:endParaRPr>
          </a:p>
        </p:txBody>
      </p:sp>
      <p:sp>
        <p:nvSpPr>
          <p:cNvPr id="611" name="CustomShape 6"/>
          <p:cNvSpPr/>
          <p:nvPr/>
        </p:nvSpPr>
        <p:spPr>
          <a:xfrm>
            <a:off x="868680" y="1068120"/>
            <a:ext cx="5162760" cy="130932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Latent Dirichlet Allocation </a:t>
            </a:r>
            <a:endParaRPr b="0" lang="fr-BE" sz="4000" spc="-1" strike="noStrike">
              <a:latin typeface="Arial"/>
            </a:endParaRPr>
          </a:p>
        </p:txBody>
      </p:sp>
      <p:sp>
        <p:nvSpPr>
          <p:cNvPr id="612" name="CustomShape 7"/>
          <p:cNvSpPr/>
          <p:nvPr/>
        </p:nvSpPr>
        <p:spPr>
          <a:xfrm>
            <a:off x="1314360" y="2391480"/>
            <a:ext cx="2988720" cy="364680"/>
          </a:xfrm>
          <a:prstGeom prst="rect">
            <a:avLst/>
          </a:prstGeom>
          <a:noFill/>
          <a:ln>
            <a:noFill/>
          </a:ln>
        </p:spPr>
        <p:style>
          <a:lnRef idx="0"/>
          <a:fillRef idx="0"/>
          <a:effectRef idx="0"/>
          <a:fontRef idx="minor"/>
        </p:style>
        <p:txBody>
          <a:bodyPr wrap="none" lIns="90000" rIns="90000" tIns="45000" bIns="45000"/>
          <a:p>
            <a:pPr marL="571680" indent="-571320">
              <a:lnSpc>
                <a:spcPct val="100000"/>
              </a:lnSpc>
              <a:buClr>
                <a:srgbClr val="000000"/>
              </a:buClr>
              <a:buFont typeface="Wingdings" charset="2"/>
              <a:buChar char=""/>
            </a:pPr>
            <a:r>
              <a:rPr b="1" lang="fr-BE" sz="1800" spc="-1" strike="noStrike">
                <a:solidFill>
                  <a:srgbClr val="000000"/>
                </a:solidFill>
                <a:latin typeface="Bell MT"/>
                <a:ea typeface="Bell MT"/>
              </a:rPr>
              <a:t>(Blei et al., 2003)</a:t>
            </a:r>
            <a:endParaRPr b="0" lang="fr-BE" sz="1800" spc="-1" strike="noStrike">
              <a:latin typeface="Arial"/>
            </a:endParaRPr>
          </a:p>
        </p:txBody>
      </p:sp>
      <p:pic>
        <p:nvPicPr>
          <p:cNvPr id="613" name="Image 6" descr=""/>
          <p:cNvPicPr/>
          <p:nvPr/>
        </p:nvPicPr>
        <p:blipFill>
          <a:blip r:embed="rId2"/>
          <a:srcRect l="0" t="0" r="0" b="1105"/>
          <a:stretch/>
        </p:blipFill>
        <p:spPr>
          <a:xfrm>
            <a:off x="1510560" y="4505400"/>
            <a:ext cx="9045720" cy="1158480"/>
          </a:xfrm>
          <a:prstGeom prst="rect">
            <a:avLst/>
          </a:prstGeom>
          <a:ln>
            <a:noFill/>
          </a:ln>
        </p:spPr>
      </p:pic>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TextShape 1"/>
          <p:cNvSpPr txBox="1"/>
          <p:nvPr/>
        </p:nvSpPr>
        <p:spPr>
          <a:xfrm>
            <a:off x="9900360" y="6459840"/>
            <a:ext cx="1311840" cy="364680"/>
          </a:xfrm>
          <a:prstGeom prst="rect">
            <a:avLst/>
          </a:prstGeom>
          <a:noFill/>
          <a:ln>
            <a:noFill/>
          </a:ln>
        </p:spPr>
        <p:txBody>
          <a:bodyPr anchor="ctr"/>
          <a:p>
            <a:pPr algn="r">
              <a:lnSpc>
                <a:spcPct val="100000"/>
              </a:lnSpc>
            </a:pPr>
            <a:fld id="{7D535F37-6567-4A23-B53E-F52B19732238}" type="slidenum">
              <a:rPr b="1" lang="fr-BE" sz="1600" spc="-1" strike="noStrike">
                <a:solidFill>
                  <a:srgbClr val="ffffff"/>
                </a:solidFill>
                <a:latin typeface="Calibri"/>
              </a:rPr>
              <a:t>&lt;number&gt;</a:t>
            </a:fld>
            <a:endParaRPr b="0" lang="fr-BE" sz="1600" spc="-1" strike="noStrike">
              <a:latin typeface="Times New Roman"/>
            </a:endParaRPr>
          </a:p>
        </p:txBody>
      </p:sp>
      <p:pic>
        <p:nvPicPr>
          <p:cNvPr id="615" name="Image 2" descr=""/>
          <p:cNvPicPr/>
          <p:nvPr/>
        </p:nvPicPr>
        <p:blipFill>
          <a:blip r:embed="rId1"/>
          <a:srcRect l="0" t="12960" r="0" b="0"/>
          <a:stretch/>
        </p:blipFill>
        <p:spPr>
          <a:xfrm>
            <a:off x="4971240" y="1068120"/>
            <a:ext cx="7838280" cy="4654080"/>
          </a:xfrm>
          <a:prstGeom prst="rect">
            <a:avLst/>
          </a:prstGeom>
          <a:ln>
            <a:noFill/>
          </a:ln>
        </p:spPr>
      </p:pic>
      <p:sp>
        <p:nvSpPr>
          <p:cNvPr id="616" name="CustomShape 2"/>
          <p:cNvSpPr/>
          <p:nvPr/>
        </p:nvSpPr>
        <p:spPr>
          <a:xfrm>
            <a:off x="868680" y="1068120"/>
            <a:ext cx="5162760" cy="130932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Latent Dirichlet Allocation </a:t>
            </a:r>
            <a:endParaRPr b="0" lang="fr-BE" sz="4000" spc="-1" strike="noStrike">
              <a:latin typeface="Arial"/>
            </a:endParaRPr>
          </a:p>
        </p:txBody>
      </p:sp>
      <p:sp>
        <p:nvSpPr>
          <p:cNvPr id="617" name="CustomShape 3"/>
          <p:cNvSpPr/>
          <p:nvPr/>
        </p:nvSpPr>
        <p:spPr>
          <a:xfrm>
            <a:off x="1314360" y="2391480"/>
            <a:ext cx="2988720" cy="364680"/>
          </a:xfrm>
          <a:prstGeom prst="rect">
            <a:avLst/>
          </a:prstGeom>
          <a:noFill/>
          <a:ln>
            <a:noFill/>
          </a:ln>
        </p:spPr>
        <p:style>
          <a:lnRef idx="0"/>
          <a:fillRef idx="0"/>
          <a:effectRef idx="0"/>
          <a:fontRef idx="minor"/>
        </p:style>
        <p:txBody>
          <a:bodyPr wrap="none" lIns="90000" rIns="90000" tIns="45000" bIns="45000"/>
          <a:p>
            <a:pPr marL="571680" indent="-571320">
              <a:lnSpc>
                <a:spcPct val="100000"/>
              </a:lnSpc>
              <a:buClr>
                <a:srgbClr val="000000"/>
              </a:buClr>
              <a:buFont typeface="Wingdings" charset="2"/>
              <a:buChar char=""/>
            </a:pPr>
            <a:r>
              <a:rPr b="1" lang="fr-BE" sz="1800" spc="-1" strike="noStrike">
                <a:solidFill>
                  <a:srgbClr val="000000"/>
                </a:solidFill>
                <a:latin typeface="Bell MT"/>
                <a:ea typeface="Bell MT"/>
              </a:rPr>
              <a:t>(Blei et al., 2003)</a:t>
            </a:r>
            <a:endParaRPr b="0" lang="fr-BE" sz="1800" spc="-1" strike="noStrike">
              <a:latin typeface="Arial"/>
            </a:endParaRPr>
          </a:p>
        </p:txBody>
      </p:sp>
      <p:sp>
        <p:nvSpPr>
          <p:cNvPr id="618" name="CustomShape 4"/>
          <p:cNvSpPr/>
          <p:nvPr/>
        </p:nvSpPr>
        <p:spPr>
          <a:xfrm>
            <a:off x="9657000" y="0"/>
            <a:ext cx="5731200" cy="298800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9900360" y="6459840"/>
            <a:ext cx="1311840" cy="364680"/>
          </a:xfrm>
          <a:prstGeom prst="rect">
            <a:avLst/>
          </a:prstGeom>
          <a:noFill/>
          <a:ln>
            <a:noFill/>
          </a:ln>
        </p:spPr>
        <p:txBody>
          <a:bodyPr anchor="ctr"/>
          <a:p>
            <a:pPr algn="r">
              <a:lnSpc>
                <a:spcPct val="100000"/>
              </a:lnSpc>
            </a:pPr>
            <a:fld id="{9623AC74-4662-4239-8BE4-4B9B9AF6B712}" type="slidenum">
              <a:rPr b="1" lang="fr-BE" sz="1600" spc="-1" strike="noStrike">
                <a:solidFill>
                  <a:srgbClr val="ffffff"/>
                </a:solidFill>
                <a:latin typeface="Calibri"/>
              </a:rPr>
              <a:t>&lt;number&gt;</a:t>
            </a:fld>
            <a:endParaRPr b="0" lang="fr-BE" sz="1600" spc="-1" strike="noStrike">
              <a:latin typeface="Times New Roman"/>
            </a:endParaRPr>
          </a:p>
        </p:txBody>
      </p:sp>
      <p:sp>
        <p:nvSpPr>
          <p:cNvPr id="183" name="CustomShape 2"/>
          <p:cNvSpPr/>
          <p:nvPr/>
        </p:nvSpPr>
        <p:spPr>
          <a:xfrm>
            <a:off x="460800" y="480960"/>
            <a:ext cx="10272240" cy="1450440"/>
          </a:xfrm>
          <a:prstGeom prst="rect">
            <a:avLst/>
          </a:prstGeom>
          <a:noFill/>
          <a:ln>
            <a:noFill/>
          </a:ln>
        </p:spPr>
        <p:style>
          <a:lnRef idx="0"/>
          <a:fillRef idx="0"/>
          <a:effectRef idx="0"/>
          <a:fontRef idx="minor"/>
        </p:style>
        <p:txBody>
          <a:bodyPr lIns="90000" rIns="90000" tIns="45000" bIns="45000"/>
          <a:p>
            <a:pPr>
              <a:lnSpc>
                <a:spcPct val="85000"/>
              </a:lnSpc>
            </a:pPr>
            <a:r>
              <a:rPr b="0" lang="fr-BE" sz="4800" spc="-49" strike="noStrike">
                <a:solidFill>
                  <a:srgbClr val="404040"/>
                </a:solidFill>
                <a:latin typeface="Bell MT"/>
                <a:ea typeface="Bell MT"/>
              </a:rPr>
              <a:t>Using Bigrams to provide context in sentiment analysis</a:t>
            </a:r>
            <a:endParaRPr b="0" lang="fr-BE" sz="4800" spc="-1" strike="noStrike">
              <a:latin typeface="Arial"/>
            </a:endParaRPr>
          </a:p>
        </p:txBody>
      </p:sp>
      <p:sp>
        <p:nvSpPr>
          <p:cNvPr id="184" name="CustomShape 3"/>
          <p:cNvSpPr/>
          <p:nvPr/>
        </p:nvSpPr>
        <p:spPr>
          <a:xfrm>
            <a:off x="1482120" y="2596320"/>
            <a:ext cx="9250920" cy="1064520"/>
          </a:xfrm>
          <a:prstGeom prst="rect">
            <a:avLst/>
          </a:prstGeom>
          <a:ln>
            <a:round/>
          </a:ln>
        </p:spPr>
        <p:style>
          <a:lnRef idx="2">
            <a:schemeClr val="dk1"/>
          </a:lnRef>
          <a:fillRef idx="1">
            <a:schemeClr val="lt1"/>
          </a:fillRef>
          <a:effectRef idx="0">
            <a:schemeClr val="dk1"/>
          </a:effectRef>
          <a:fontRef idx="minor"/>
        </p:style>
        <p:txBody>
          <a:bodyPr lIns="90000" rIns="90000" tIns="45000" bIns="45000"/>
          <a:p>
            <a:pPr>
              <a:lnSpc>
                <a:spcPct val="100000"/>
              </a:lnSpc>
            </a:pPr>
            <a:r>
              <a:rPr b="0" lang="fr-BE" sz="3200" spc="-1" strike="noStrike">
                <a:solidFill>
                  <a:srgbClr val="000000"/>
                </a:solidFill>
                <a:latin typeface="Bell MT"/>
                <a:ea typeface="Bell MT"/>
              </a:rPr>
              <a:t>For exemple : « I’m not </a:t>
            </a:r>
            <a:r>
              <a:rPr b="1" lang="fr-BE" sz="3200" spc="-1" strike="noStrike">
                <a:solidFill>
                  <a:srgbClr val="000000"/>
                </a:solidFill>
                <a:latin typeface="Bell MT"/>
                <a:ea typeface="Bell MT"/>
              </a:rPr>
              <a:t>happy</a:t>
            </a:r>
            <a:r>
              <a:rPr b="0" lang="fr-BE" sz="3200" spc="-1" strike="noStrike">
                <a:solidFill>
                  <a:srgbClr val="000000"/>
                </a:solidFill>
                <a:latin typeface="Bell MT"/>
                <a:ea typeface="Bell MT"/>
              </a:rPr>
              <a:t> and I don’t </a:t>
            </a:r>
            <a:r>
              <a:rPr b="1" lang="fr-BE" sz="3200" spc="-1" strike="noStrike">
                <a:solidFill>
                  <a:srgbClr val="000000"/>
                </a:solidFill>
                <a:latin typeface="Bell MT"/>
                <a:ea typeface="Bell MT"/>
              </a:rPr>
              <a:t>like</a:t>
            </a:r>
            <a:r>
              <a:rPr b="0" lang="fr-BE" sz="3200" spc="-1" strike="noStrike">
                <a:solidFill>
                  <a:srgbClr val="000000"/>
                </a:solidFill>
                <a:latin typeface="Bell MT"/>
                <a:ea typeface="Bell MT"/>
              </a:rPr>
              <a:t> it »</a:t>
            </a:r>
            <a:endParaRPr b="0" lang="fr-BE" sz="3200" spc="-1" strike="noStrike">
              <a:latin typeface="Arial"/>
            </a:endParaRPr>
          </a:p>
        </p:txBody>
      </p:sp>
      <p:pic>
        <p:nvPicPr>
          <p:cNvPr id="185" name="Image 9" descr=""/>
          <p:cNvPicPr/>
          <p:nvPr/>
        </p:nvPicPr>
        <p:blipFill>
          <a:blip r:embed="rId1"/>
          <a:stretch/>
        </p:blipFill>
        <p:spPr>
          <a:xfrm>
            <a:off x="706680" y="4003920"/>
            <a:ext cx="10614600" cy="1632600"/>
          </a:xfrm>
          <a:prstGeom prst="rect">
            <a:avLst/>
          </a:prstGeom>
          <a:ln>
            <a:noFill/>
          </a:ln>
          <a:effectLst>
            <a:outerShdw algn="tl" blurRad="292100" dir="2700000" dist="139700" rotWithShape="0">
              <a:srgbClr val="333333">
                <a:alpha val="65000"/>
              </a:srgbClr>
            </a:outerShdw>
          </a:effectLst>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extShape 1"/>
          <p:cNvSpPr txBox="1"/>
          <p:nvPr/>
        </p:nvSpPr>
        <p:spPr>
          <a:xfrm>
            <a:off x="9900360" y="6459840"/>
            <a:ext cx="1311840" cy="364680"/>
          </a:xfrm>
          <a:prstGeom prst="rect">
            <a:avLst/>
          </a:prstGeom>
          <a:noFill/>
          <a:ln>
            <a:noFill/>
          </a:ln>
        </p:spPr>
        <p:txBody>
          <a:bodyPr anchor="ctr"/>
          <a:p>
            <a:pPr algn="r">
              <a:lnSpc>
                <a:spcPct val="100000"/>
              </a:lnSpc>
            </a:pPr>
            <a:fld id="{1ECC4434-C42B-4743-901C-310ECB670F9D}" type="slidenum">
              <a:rPr b="1" lang="fr-BE" sz="1600" spc="-1" strike="noStrike">
                <a:solidFill>
                  <a:srgbClr val="ffffff"/>
                </a:solidFill>
                <a:latin typeface="Calibri"/>
              </a:rPr>
              <a:t>&lt;number&gt;</a:t>
            </a:fld>
            <a:endParaRPr b="0" lang="fr-BE" sz="1600" spc="-1" strike="noStrike">
              <a:latin typeface="Times New Roman"/>
            </a:endParaRPr>
          </a:p>
        </p:txBody>
      </p:sp>
      <p:sp>
        <p:nvSpPr>
          <p:cNvPr id="620"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621" name="CustomShape 3"/>
          <p:cNvSpPr/>
          <p:nvPr/>
        </p:nvSpPr>
        <p:spPr>
          <a:xfrm>
            <a:off x="7551000" y="42768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1</a:t>
            </a:r>
            <a:endParaRPr b="0" lang="fr-BE" sz="1800" spc="-1" strike="noStrike">
              <a:latin typeface="Arial"/>
            </a:endParaRPr>
          </a:p>
        </p:txBody>
      </p:sp>
      <p:sp>
        <p:nvSpPr>
          <p:cNvPr id="622" name="CustomShape 4"/>
          <p:cNvSpPr/>
          <p:nvPr/>
        </p:nvSpPr>
        <p:spPr>
          <a:xfrm>
            <a:off x="7865640" y="562608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2</a:t>
            </a:r>
            <a:endParaRPr b="0" lang="fr-BE" sz="1800" spc="-1" strike="noStrike">
              <a:latin typeface="Arial"/>
            </a:endParaRPr>
          </a:p>
        </p:txBody>
      </p:sp>
      <p:sp>
        <p:nvSpPr>
          <p:cNvPr id="623" name="CustomShape 5"/>
          <p:cNvSpPr/>
          <p:nvPr/>
        </p:nvSpPr>
        <p:spPr>
          <a:xfrm>
            <a:off x="1270440" y="263304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3</a:t>
            </a:r>
            <a:endParaRPr b="0" lang="fr-BE" sz="1800" spc="-1" strike="noStrike">
              <a:latin typeface="Arial"/>
            </a:endParaRPr>
          </a:p>
        </p:txBody>
      </p:sp>
      <p:sp>
        <p:nvSpPr>
          <p:cNvPr id="624" name="CustomShape 6"/>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25" name="CustomShape 7"/>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626" name="CustomShape 8"/>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627" name="CustomShape 9"/>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28" name="CustomShape 10"/>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629" name="CustomShape 11"/>
          <p:cNvSpPr/>
          <p:nvPr/>
        </p:nvSpPr>
        <p:spPr>
          <a:xfrm>
            <a:off x="4646520" y="139572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TOPIC 1</a:t>
            </a:r>
            <a:endParaRPr b="0" lang="fr-BE" sz="1800" spc="-1" strike="noStrike">
              <a:latin typeface="Arial"/>
            </a:endParaRPr>
          </a:p>
        </p:txBody>
      </p:sp>
      <p:sp>
        <p:nvSpPr>
          <p:cNvPr id="630" name="CustomShape 12"/>
          <p:cNvSpPr/>
          <p:nvPr/>
        </p:nvSpPr>
        <p:spPr>
          <a:xfrm>
            <a:off x="7024320" y="385128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TOPIC 2</a:t>
            </a:r>
            <a:endParaRPr b="0" lang="fr-BE" sz="1800" spc="-1" strike="noStrike">
              <a:latin typeface="Arial"/>
            </a:endParaRPr>
          </a:p>
        </p:txBody>
      </p:sp>
      <p:sp>
        <p:nvSpPr>
          <p:cNvPr id="631" name="CustomShape 13"/>
          <p:cNvSpPr/>
          <p:nvPr/>
        </p:nvSpPr>
        <p:spPr>
          <a:xfrm>
            <a:off x="4440240" y="4291200"/>
            <a:ext cx="176940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TOPIC 3</a:t>
            </a:r>
            <a:endParaRPr b="0" lang="fr-BE" sz="1800" spc="-1" strike="noStrike">
              <a:latin typeface="Arial"/>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TextShape 1"/>
          <p:cNvSpPr txBox="1"/>
          <p:nvPr/>
        </p:nvSpPr>
        <p:spPr>
          <a:xfrm>
            <a:off x="9900360" y="6459840"/>
            <a:ext cx="1311840" cy="364680"/>
          </a:xfrm>
          <a:prstGeom prst="rect">
            <a:avLst/>
          </a:prstGeom>
          <a:noFill/>
          <a:ln>
            <a:noFill/>
          </a:ln>
        </p:spPr>
        <p:txBody>
          <a:bodyPr anchor="ctr"/>
          <a:p>
            <a:pPr algn="r">
              <a:lnSpc>
                <a:spcPct val="100000"/>
              </a:lnSpc>
            </a:pPr>
            <a:fld id="{051178EE-53CD-43C2-9D98-2F13DC73C4BC}" type="slidenum">
              <a:rPr b="1" lang="fr-BE" sz="1600" spc="-1" strike="noStrike">
                <a:solidFill>
                  <a:srgbClr val="ffffff"/>
                </a:solidFill>
                <a:latin typeface="Calibri"/>
              </a:rPr>
              <a:t>&lt;number&gt;</a:t>
            </a:fld>
            <a:endParaRPr b="0" lang="fr-BE" sz="1600" spc="-1" strike="noStrike">
              <a:latin typeface="Times New Roman"/>
            </a:endParaRPr>
          </a:p>
        </p:txBody>
      </p:sp>
      <p:sp>
        <p:nvSpPr>
          <p:cNvPr id="633"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634" name="CustomShape 3"/>
          <p:cNvSpPr/>
          <p:nvPr/>
        </p:nvSpPr>
        <p:spPr>
          <a:xfrm>
            <a:off x="7551000" y="427680"/>
            <a:ext cx="6487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 1</a:t>
            </a:r>
            <a:endParaRPr b="0" lang="fr-BE" sz="1800" spc="-1" strike="noStrike">
              <a:latin typeface="Arial"/>
            </a:endParaRPr>
          </a:p>
        </p:txBody>
      </p:sp>
      <p:sp>
        <p:nvSpPr>
          <p:cNvPr id="635" name="CustomShape 4"/>
          <p:cNvSpPr/>
          <p:nvPr/>
        </p:nvSpPr>
        <p:spPr>
          <a:xfrm>
            <a:off x="7865640" y="562608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W2</a:t>
            </a:r>
            <a:endParaRPr b="0" lang="fr-BE" sz="1800" spc="-1" strike="noStrike">
              <a:latin typeface="Arial"/>
            </a:endParaRPr>
          </a:p>
        </p:txBody>
      </p:sp>
      <p:sp>
        <p:nvSpPr>
          <p:cNvPr id="636" name="CustomShape 5"/>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37" name="CustomShape 6"/>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638" name="CustomShape 7"/>
          <p:cNvSpPr/>
          <p:nvPr/>
        </p:nvSpPr>
        <p:spPr>
          <a:xfrm rot="21023400">
            <a:off x="4952160" y="1951560"/>
            <a:ext cx="2337480" cy="1906920"/>
          </a:xfrm>
          <a:prstGeom prst="triangle">
            <a:avLst>
              <a:gd name="adj" fmla="val 50000"/>
            </a:avLst>
          </a:prstGeom>
          <a:noFill/>
          <a:ln>
            <a:solidFill>
              <a:schemeClr val="tx1"/>
            </a:solidFill>
            <a:round/>
          </a:ln>
        </p:spPr>
        <p:style>
          <a:lnRef idx="2">
            <a:schemeClr val="dk1"/>
          </a:lnRef>
          <a:fillRef idx="1">
            <a:schemeClr val="lt1"/>
          </a:fillRef>
          <a:effectRef idx="0">
            <a:schemeClr val="dk1"/>
          </a:effectRef>
          <a:fontRef idx="minor"/>
        </p:style>
      </p:sp>
      <p:sp>
        <p:nvSpPr>
          <p:cNvPr id="639" name="CustomShape 8"/>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40" name="CustomShape 9"/>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641" name="CustomShape 10"/>
          <p:cNvSpPr/>
          <p:nvPr/>
        </p:nvSpPr>
        <p:spPr>
          <a:xfrm>
            <a:off x="5440680" y="14508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1</a:t>
            </a:r>
            <a:endParaRPr b="0" lang="fr-BE" sz="1800" spc="-1" strike="noStrike">
              <a:latin typeface="Arial"/>
            </a:endParaRPr>
          </a:p>
        </p:txBody>
      </p:sp>
      <p:sp>
        <p:nvSpPr>
          <p:cNvPr id="642" name="CustomShape 11"/>
          <p:cNvSpPr/>
          <p:nvPr/>
        </p:nvSpPr>
        <p:spPr>
          <a:xfrm>
            <a:off x="2284920" y="325512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W3</a:t>
            </a:r>
            <a:endParaRPr b="0" lang="fr-BE" sz="1800" spc="-1" strike="noStrike">
              <a:latin typeface="Arial"/>
            </a:endParaRPr>
          </a:p>
        </p:txBody>
      </p:sp>
      <p:sp>
        <p:nvSpPr>
          <p:cNvPr id="643" name="CustomShape 12"/>
          <p:cNvSpPr/>
          <p:nvPr/>
        </p:nvSpPr>
        <p:spPr>
          <a:xfrm>
            <a:off x="7412760" y="385128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2</a:t>
            </a:r>
            <a:endParaRPr b="0" lang="fr-BE" sz="1800" spc="-1" strike="noStrike">
              <a:latin typeface="Arial"/>
            </a:endParaRPr>
          </a:p>
        </p:txBody>
      </p:sp>
      <p:sp>
        <p:nvSpPr>
          <p:cNvPr id="644" name="CustomShape 13"/>
          <p:cNvSpPr/>
          <p:nvPr/>
        </p:nvSpPr>
        <p:spPr>
          <a:xfrm>
            <a:off x="4809600" y="41922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3</a:t>
            </a:r>
            <a:endParaRPr b="0" lang="fr-BE" sz="1800" spc="-1" strike="noStrike">
              <a:latin typeface="Arial"/>
            </a:endParaRPr>
          </a:p>
        </p:txBody>
      </p:sp>
      <p:sp>
        <p:nvSpPr>
          <p:cNvPr id="645" name="CustomShape 14"/>
          <p:cNvSpPr/>
          <p:nvPr/>
        </p:nvSpPr>
        <p:spPr>
          <a:xfrm flipH="1" flipV="1">
            <a:off x="5579640" y="35816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46" name="CustomShape 15"/>
          <p:cNvSpPr/>
          <p:nvPr/>
        </p:nvSpPr>
        <p:spPr>
          <a:xfrm flipH="1" flipV="1">
            <a:off x="6036120" y="31644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47" name="CustomShape 16"/>
          <p:cNvSpPr/>
          <p:nvPr/>
        </p:nvSpPr>
        <p:spPr>
          <a:xfrm flipH="1" flipV="1">
            <a:off x="6369120" y="31266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48" name="CustomShape 17"/>
          <p:cNvSpPr/>
          <p:nvPr/>
        </p:nvSpPr>
        <p:spPr>
          <a:xfrm flipH="1" flipV="1">
            <a:off x="6724440" y="34390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49" name="CustomShape 18"/>
          <p:cNvSpPr/>
          <p:nvPr/>
        </p:nvSpPr>
        <p:spPr>
          <a:xfrm flipH="1" flipV="1">
            <a:off x="5940360" y="24868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50" name="CustomShape 19"/>
          <p:cNvSpPr/>
          <p:nvPr/>
        </p:nvSpPr>
        <p:spPr>
          <a:xfrm flipH="1" flipV="1">
            <a:off x="5983920" y="36194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51" name="CustomShape 20"/>
          <p:cNvSpPr/>
          <p:nvPr/>
        </p:nvSpPr>
        <p:spPr>
          <a:xfrm>
            <a:off x="868680" y="1068120"/>
            <a:ext cx="5162760" cy="130932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Latent Dirichlet Allocation </a:t>
            </a:r>
            <a:endParaRPr b="0" lang="fr-BE" sz="4000" spc="-1" strike="noStrike">
              <a:latin typeface="Arial"/>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TextShape 1"/>
          <p:cNvSpPr txBox="1"/>
          <p:nvPr/>
        </p:nvSpPr>
        <p:spPr>
          <a:xfrm>
            <a:off x="9900360" y="6459840"/>
            <a:ext cx="1311840" cy="364680"/>
          </a:xfrm>
          <a:prstGeom prst="rect">
            <a:avLst/>
          </a:prstGeom>
          <a:noFill/>
          <a:ln>
            <a:noFill/>
          </a:ln>
        </p:spPr>
        <p:txBody>
          <a:bodyPr anchor="ctr"/>
          <a:p>
            <a:pPr algn="r">
              <a:lnSpc>
                <a:spcPct val="100000"/>
              </a:lnSpc>
            </a:pPr>
            <a:fld id="{CD88BAB5-3AB8-4604-BD5A-22B37C567A7E}" type="slidenum">
              <a:rPr b="1" lang="fr-BE" sz="1600" spc="-1" strike="noStrike">
                <a:solidFill>
                  <a:srgbClr val="ffffff"/>
                </a:solidFill>
                <a:latin typeface="Calibri"/>
              </a:rPr>
              <a:t>&lt;number&gt;</a:t>
            </a:fld>
            <a:endParaRPr b="0" lang="fr-BE" sz="1600" spc="-1" strike="noStrike">
              <a:latin typeface="Times New Roman"/>
            </a:endParaRPr>
          </a:p>
        </p:txBody>
      </p:sp>
      <p:sp>
        <p:nvSpPr>
          <p:cNvPr id="653"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654" name="CustomShape 3"/>
          <p:cNvSpPr/>
          <p:nvPr/>
        </p:nvSpPr>
        <p:spPr>
          <a:xfrm>
            <a:off x="7551000" y="427680"/>
            <a:ext cx="6487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 1</a:t>
            </a:r>
            <a:endParaRPr b="0" lang="fr-BE" sz="1800" spc="-1" strike="noStrike">
              <a:latin typeface="Arial"/>
            </a:endParaRPr>
          </a:p>
        </p:txBody>
      </p:sp>
      <p:sp>
        <p:nvSpPr>
          <p:cNvPr id="655" name="CustomShape 4"/>
          <p:cNvSpPr/>
          <p:nvPr/>
        </p:nvSpPr>
        <p:spPr>
          <a:xfrm>
            <a:off x="7865640" y="562608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W2</a:t>
            </a:r>
            <a:endParaRPr b="0" lang="fr-BE" sz="1800" spc="-1" strike="noStrike">
              <a:latin typeface="Arial"/>
            </a:endParaRPr>
          </a:p>
        </p:txBody>
      </p:sp>
      <p:sp>
        <p:nvSpPr>
          <p:cNvPr id="656" name="CustomShape 5"/>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57" name="CustomShape 6"/>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658" name="CustomShape 7"/>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659" name="CustomShape 8"/>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60" name="CustomShape 9"/>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661" name="CustomShape 10"/>
          <p:cNvSpPr/>
          <p:nvPr/>
        </p:nvSpPr>
        <p:spPr>
          <a:xfrm>
            <a:off x="5440680" y="14508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1</a:t>
            </a:r>
            <a:endParaRPr b="0" lang="fr-BE" sz="1800" spc="-1" strike="noStrike">
              <a:latin typeface="Arial"/>
            </a:endParaRPr>
          </a:p>
        </p:txBody>
      </p:sp>
      <p:sp>
        <p:nvSpPr>
          <p:cNvPr id="662" name="CustomShape 11"/>
          <p:cNvSpPr/>
          <p:nvPr/>
        </p:nvSpPr>
        <p:spPr>
          <a:xfrm>
            <a:off x="2284920" y="325512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W3</a:t>
            </a:r>
            <a:endParaRPr b="0" lang="fr-BE" sz="1800" spc="-1" strike="noStrike">
              <a:latin typeface="Arial"/>
            </a:endParaRPr>
          </a:p>
        </p:txBody>
      </p:sp>
      <p:sp>
        <p:nvSpPr>
          <p:cNvPr id="663" name="CustomShape 12"/>
          <p:cNvSpPr/>
          <p:nvPr/>
        </p:nvSpPr>
        <p:spPr>
          <a:xfrm>
            <a:off x="7412760" y="385128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2</a:t>
            </a:r>
            <a:endParaRPr b="0" lang="fr-BE" sz="1800" spc="-1" strike="noStrike">
              <a:latin typeface="Arial"/>
            </a:endParaRPr>
          </a:p>
        </p:txBody>
      </p:sp>
      <p:sp>
        <p:nvSpPr>
          <p:cNvPr id="664" name="CustomShape 13"/>
          <p:cNvSpPr/>
          <p:nvPr/>
        </p:nvSpPr>
        <p:spPr>
          <a:xfrm>
            <a:off x="4809600" y="41922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3</a:t>
            </a:r>
            <a:endParaRPr b="0" lang="fr-BE" sz="1800" spc="-1" strike="noStrike">
              <a:latin typeface="Arial"/>
            </a:endParaRPr>
          </a:p>
        </p:txBody>
      </p:sp>
      <p:sp>
        <p:nvSpPr>
          <p:cNvPr id="665" name="CustomShape 14"/>
          <p:cNvSpPr/>
          <p:nvPr/>
        </p:nvSpPr>
        <p:spPr>
          <a:xfrm flipH="1" flipV="1">
            <a:off x="5579640" y="35816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66" name="CustomShape 15"/>
          <p:cNvSpPr/>
          <p:nvPr/>
        </p:nvSpPr>
        <p:spPr>
          <a:xfrm flipH="1" flipV="1">
            <a:off x="6036120" y="31644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67" name="CustomShape 16"/>
          <p:cNvSpPr/>
          <p:nvPr/>
        </p:nvSpPr>
        <p:spPr>
          <a:xfrm flipH="1" flipV="1">
            <a:off x="6369120" y="31266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68" name="CustomShape 17"/>
          <p:cNvSpPr/>
          <p:nvPr/>
        </p:nvSpPr>
        <p:spPr>
          <a:xfrm flipH="1" flipV="1">
            <a:off x="6724440" y="34390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69" name="CustomShape 18"/>
          <p:cNvSpPr/>
          <p:nvPr/>
        </p:nvSpPr>
        <p:spPr>
          <a:xfrm flipH="1" flipV="1">
            <a:off x="5940360" y="24868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70" name="CustomShape 19"/>
          <p:cNvSpPr/>
          <p:nvPr/>
        </p:nvSpPr>
        <p:spPr>
          <a:xfrm flipH="1" flipV="1">
            <a:off x="5983920" y="36194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71" name="CustomShape 20"/>
          <p:cNvSpPr/>
          <p:nvPr/>
        </p:nvSpPr>
        <p:spPr>
          <a:xfrm>
            <a:off x="5158800" y="2509920"/>
            <a:ext cx="648720" cy="364680"/>
          </a:xfrm>
          <a:prstGeom prst="rect">
            <a:avLst/>
          </a:prstGeom>
          <a:solidFill>
            <a:srgbClr val="92d050"/>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ffffff"/>
                </a:solidFill>
                <a:latin typeface="Bell MT"/>
                <a:ea typeface="Bell MT"/>
              </a:rPr>
              <a:t>D *</a:t>
            </a:r>
            <a:endParaRPr b="0" lang="fr-BE" sz="1800" spc="-1" strike="noStrike">
              <a:latin typeface="Arial"/>
            </a:endParaRPr>
          </a:p>
        </p:txBody>
      </p:sp>
      <p:sp>
        <p:nvSpPr>
          <p:cNvPr id="672" name="CustomShape 21"/>
          <p:cNvSpPr/>
          <p:nvPr/>
        </p:nvSpPr>
        <p:spPr>
          <a:xfrm>
            <a:off x="868680" y="1068120"/>
            <a:ext cx="5162760" cy="130932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Latent Dirichlet Allocation </a:t>
            </a:r>
            <a:endParaRPr b="0" lang="fr-BE" sz="4000" spc="-1" strike="noStrike">
              <a:latin typeface="Arial"/>
            </a:endParaRPr>
          </a:p>
        </p:txBody>
      </p:sp>
      <p:sp>
        <p:nvSpPr>
          <p:cNvPr id="673" name="CustomShape 22"/>
          <p:cNvSpPr/>
          <p:nvPr/>
        </p:nvSpPr>
        <p:spPr>
          <a:xfrm flipH="1" flipV="1">
            <a:off x="5765040" y="2948400"/>
            <a:ext cx="84960" cy="75240"/>
          </a:xfrm>
          <a:prstGeom prst="ellipse">
            <a:avLst/>
          </a:prstGeom>
          <a:solidFill>
            <a:srgbClr val="92d05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TextShape 1"/>
          <p:cNvSpPr txBox="1"/>
          <p:nvPr/>
        </p:nvSpPr>
        <p:spPr>
          <a:xfrm>
            <a:off x="9900360" y="6459840"/>
            <a:ext cx="1311840" cy="364680"/>
          </a:xfrm>
          <a:prstGeom prst="rect">
            <a:avLst/>
          </a:prstGeom>
          <a:noFill/>
          <a:ln>
            <a:noFill/>
          </a:ln>
        </p:spPr>
        <p:txBody>
          <a:bodyPr anchor="ctr"/>
          <a:p>
            <a:pPr algn="r">
              <a:lnSpc>
                <a:spcPct val="100000"/>
              </a:lnSpc>
            </a:pPr>
            <a:fld id="{7C15F108-9DF9-4E5A-ADD3-CEEB6EA47385}" type="slidenum">
              <a:rPr b="1" lang="fr-BE" sz="1600" spc="-1" strike="noStrike">
                <a:solidFill>
                  <a:srgbClr val="ffffff"/>
                </a:solidFill>
                <a:latin typeface="Calibri"/>
              </a:rPr>
              <a:t>&lt;number&gt;</a:t>
            </a:fld>
            <a:endParaRPr b="0" lang="fr-BE" sz="1600" spc="-1" strike="noStrike">
              <a:latin typeface="Times New Roman"/>
            </a:endParaRPr>
          </a:p>
        </p:txBody>
      </p:sp>
      <p:sp>
        <p:nvSpPr>
          <p:cNvPr id="675"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676" name="CustomShape 3"/>
          <p:cNvSpPr/>
          <p:nvPr/>
        </p:nvSpPr>
        <p:spPr>
          <a:xfrm>
            <a:off x="7551000" y="427680"/>
            <a:ext cx="6487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 1</a:t>
            </a:r>
            <a:endParaRPr b="0" lang="fr-BE" sz="1800" spc="-1" strike="noStrike">
              <a:latin typeface="Arial"/>
            </a:endParaRPr>
          </a:p>
        </p:txBody>
      </p:sp>
      <p:sp>
        <p:nvSpPr>
          <p:cNvPr id="677" name="CustomShape 4"/>
          <p:cNvSpPr/>
          <p:nvPr/>
        </p:nvSpPr>
        <p:spPr>
          <a:xfrm>
            <a:off x="7865640" y="562608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W2</a:t>
            </a:r>
            <a:endParaRPr b="0" lang="fr-BE" sz="1800" spc="-1" strike="noStrike">
              <a:latin typeface="Arial"/>
            </a:endParaRPr>
          </a:p>
        </p:txBody>
      </p:sp>
      <p:sp>
        <p:nvSpPr>
          <p:cNvPr id="678" name="CustomShape 5"/>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79" name="CustomShape 6"/>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680" name="CustomShape 7"/>
          <p:cNvSpPr/>
          <p:nvPr/>
        </p:nvSpPr>
        <p:spPr>
          <a:xfrm rot="21023400">
            <a:off x="4952160" y="1946520"/>
            <a:ext cx="2337480" cy="1906920"/>
          </a:xfrm>
          <a:prstGeom prst="triangle">
            <a:avLst>
              <a:gd name="adj" fmla="val 50000"/>
            </a:avLst>
          </a:prstGeom>
          <a:solidFill>
            <a:srgbClr val="92d050"/>
          </a:solidFill>
          <a:ln>
            <a:solidFill>
              <a:schemeClr val="tx1"/>
            </a:solidFill>
            <a:round/>
          </a:ln>
        </p:spPr>
        <p:style>
          <a:lnRef idx="2">
            <a:schemeClr val="dk1"/>
          </a:lnRef>
          <a:fillRef idx="1">
            <a:schemeClr val="lt1"/>
          </a:fillRef>
          <a:effectRef idx="0">
            <a:schemeClr val="dk1"/>
          </a:effectRef>
          <a:fontRef idx="minor"/>
        </p:style>
      </p:sp>
      <p:sp>
        <p:nvSpPr>
          <p:cNvPr id="681" name="CustomShape 8"/>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82" name="CustomShape 9"/>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683" name="CustomShape 10"/>
          <p:cNvSpPr/>
          <p:nvPr/>
        </p:nvSpPr>
        <p:spPr>
          <a:xfrm>
            <a:off x="5440680" y="14508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1</a:t>
            </a:r>
            <a:endParaRPr b="0" lang="fr-BE" sz="1800" spc="-1" strike="noStrike">
              <a:latin typeface="Arial"/>
            </a:endParaRPr>
          </a:p>
        </p:txBody>
      </p:sp>
      <p:sp>
        <p:nvSpPr>
          <p:cNvPr id="684" name="CustomShape 11"/>
          <p:cNvSpPr/>
          <p:nvPr/>
        </p:nvSpPr>
        <p:spPr>
          <a:xfrm>
            <a:off x="2284920" y="325512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W3</a:t>
            </a:r>
            <a:endParaRPr b="0" lang="fr-BE" sz="1800" spc="-1" strike="noStrike">
              <a:latin typeface="Arial"/>
            </a:endParaRPr>
          </a:p>
        </p:txBody>
      </p:sp>
      <p:sp>
        <p:nvSpPr>
          <p:cNvPr id="685" name="CustomShape 12"/>
          <p:cNvSpPr/>
          <p:nvPr/>
        </p:nvSpPr>
        <p:spPr>
          <a:xfrm>
            <a:off x="7412760" y="385128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2</a:t>
            </a:r>
            <a:endParaRPr b="0" lang="fr-BE" sz="1800" spc="-1" strike="noStrike">
              <a:latin typeface="Arial"/>
            </a:endParaRPr>
          </a:p>
        </p:txBody>
      </p:sp>
      <p:sp>
        <p:nvSpPr>
          <p:cNvPr id="686" name="CustomShape 13"/>
          <p:cNvSpPr/>
          <p:nvPr/>
        </p:nvSpPr>
        <p:spPr>
          <a:xfrm>
            <a:off x="4809600" y="41922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3</a:t>
            </a:r>
            <a:endParaRPr b="0" lang="fr-BE" sz="1800" spc="-1" strike="noStrike">
              <a:latin typeface="Arial"/>
            </a:endParaRPr>
          </a:p>
        </p:txBody>
      </p:sp>
      <p:sp>
        <p:nvSpPr>
          <p:cNvPr id="687" name="CustomShape 14"/>
          <p:cNvSpPr/>
          <p:nvPr/>
        </p:nvSpPr>
        <p:spPr>
          <a:xfrm flipH="1" flipV="1">
            <a:off x="5579640" y="35816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88" name="CustomShape 15"/>
          <p:cNvSpPr/>
          <p:nvPr/>
        </p:nvSpPr>
        <p:spPr>
          <a:xfrm flipH="1" flipV="1">
            <a:off x="6036120" y="31644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89" name="CustomShape 16"/>
          <p:cNvSpPr/>
          <p:nvPr/>
        </p:nvSpPr>
        <p:spPr>
          <a:xfrm flipH="1" flipV="1">
            <a:off x="6369120" y="31266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90" name="CustomShape 17"/>
          <p:cNvSpPr/>
          <p:nvPr/>
        </p:nvSpPr>
        <p:spPr>
          <a:xfrm flipH="1" flipV="1">
            <a:off x="6724440" y="34390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91" name="CustomShape 18"/>
          <p:cNvSpPr/>
          <p:nvPr/>
        </p:nvSpPr>
        <p:spPr>
          <a:xfrm flipH="1" flipV="1">
            <a:off x="5940360" y="24868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92" name="CustomShape 19"/>
          <p:cNvSpPr/>
          <p:nvPr/>
        </p:nvSpPr>
        <p:spPr>
          <a:xfrm flipH="1" flipV="1">
            <a:off x="5983920" y="36194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693" name="CustomShape 20"/>
          <p:cNvSpPr/>
          <p:nvPr/>
        </p:nvSpPr>
        <p:spPr>
          <a:xfrm>
            <a:off x="5158800" y="2509920"/>
            <a:ext cx="648720" cy="364680"/>
          </a:xfrm>
          <a:prstGeom prst="rect">
            <a:avLst/>
          </a:prstGeom>
          <a:solidFill>
            <a:srgbClr val="92d050"/>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ffffff"/>
                </a:solidFill>
                <a:latin typeface="Bell MT"/>
                <a:ea typeface="Bell MT"/>
              </a:rPr>
              <a:t>D *</a:t>
            </a:r>
            <a:endParaRPr b="0" lang="fr-BE" sz="1800" spc="-1" strike="noStrike">
              <a:latin typeface="Arial"/>
            </a:endParaRPr>
          </a:p>
        </p:txBody>
      </p:sp>
      <p:sp>
        <p:nvSpPr>
          <p:cNvPr id="694" name="CustomShape 21"/>
          <p:cNvSpPr/>
          <p:nvPr/>
        </p:nvSpPr>
        <p:spPr>
          <a:xfrm>
            <a:off x="868680" y="1068120"/>
            <a:ext cx="5162760" cy="130932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Latent Dirichlet Allocation </a:t>
            </a:r>
            <a:endParaRPr b="0" lang="fr-BE" sz="4000" spc="-1" strike="noStrike">
              <a:latin typeface="Arial"/>
            </a:endParaRPr>
          </a:p>
        </p:txBody>
      </p:sp>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TextShape 1"/>
          <p:cNvSpPr txBox="1"/>
          <p:nvPr/>
        </p:nvSpPr>
        <p:spPr>
          <a:xfrm>
            <a:off x="9900360" y="6459840"/>
            <a:ext cx="1311840" cy="364680"/>
          </a:xfrm>
          <a:prstGeom prst="rect">
            <a:avLst/>
          </a:prstGeom>
          <a:noFill/>
          <a:ln>
            <a:noFill/>
          </a:ln>
        </p:spPr>
        <p:txBody>
          <a:bodyPr anchor="ctr"/>
          <a:p>
            <a:pPr algn="r">
              <a:lnSpc>
                <a:spcPct val="100000"/>
              </a:lnSpc>
            </a:pPr>
            <a:fld id="{805B381C-4669-4CFD-B654-ECB9E9F48625}" type="slidenum">
              <a:rPr b="1" lang="fr-BE" sz="1600" spc="-1" strike="noStrike">
                <a:solidFill>
                  <a:srgbClr val="ffffff"/>
                </a:solidFill>
                <a:latin typeface="Calibri"/>
              </a:rPr>
              <a:t>&lt;number&gt;</a:t>
            </a:fld>
            <a:endParaRPr b="0" lang="fr-BE" sz="1600" spc="-1" strike="noStrike">
              <a:latin typeface="Times New Roman"/>
            </a:endParaRPr>
          </a:p>
        </p:txBody>
      </p:sp>
      <p:sp>
        <p:nvSpPr>
          <p:cNvPr id="696" name="CustomShape 2"/>
          <p:cNvSpPr/>
          <p:nvPr/>
        </p:nvSpPr>
        <p:spPr>
          <a:xfrm>
            <a:off x="868680" y="1068120"/>
            <a:ext cx="5162760" cy="1309320"/>
          </a:xfrm>
          <a:prstGeom prst="rect">
            <a:avLst/>
          </a:prstGeom>
          <a:noFill/>
          <a:ln>
            <a:noFill/>
          </a:ln>
        </p:spPr>
        <p:style>
          <a:lnRef idx="0"/>
          <a:fillRef idx="0"/>
          <a:effectRef idx="0"/>
          <a:fontRef idx="minor"/>
        </p:style>
        <p:txBody>
          <a:bodyPr lIns="90000" rIns="90000" tIns="45000" bIns="45000"/>
          <a:p>
            <a:pPr>
              <a:lnSpc>
                <a:spcPct val="100000"/>
              </a:lnSpc>
            </a:pPr>
            <a:r>
              <a:rPr b="1" lang="fr-BE" sz="4000" spc="-1" strike="noStrike">
                <a:solidFill>
                  <a:srgbClr val="000000"/>
                </a:solidFill>
                <a:latin typeface="Bell MT"/>
                <a:ea typeface="Bell MT"/>
              </a:rPr>
              <a:t>Latent Dirichlet Allocation </a:t>
            </a:r>
            <a:endParaRPr b="0" lang="fr-BE" sz="4000" spc="-1" strike="noStrike">
              <a:latin typeface="Arial"/>
            </a:endParaRPr>
          </a:p>
        </p:txBody>
      </p:sp>
      <p:sp>
        <p:nvSpPr>
          <p:cNvPr id="697" name="CustomShape 3"/>
          <p:cNvSpPr/>
          <p:nvPr/>
        </p:nvSpPr>
        <p:spPr>
          <a:xfrm>
            <a:off x="757440" y="3025800"/>
            <a:ext cx="9982080" cy="943560"/>
          </a:xfrm>
          <a:prstGeom prst="rect">
            <a:avLst/>
          </a:prstGeom>
          <a:noFill/>
          <a:ln>
            <a:noFill/>
          </a:ln>
        </p:spPr>
        <p:style>
          <a:lnRef idx="0"/>
          <a:fillRef idx="0"/>
          <a:effectRef idx="0"/>
          <a:fontRef idx="minor"/>
        </p:style>
        <p:txBody>
          <a:bodyPr wrap="none" lIns="90000" rIns="90000" tIns="45000" bIns="45000"/>
          <a:p>
            <a:pPr marL="571680" indent="-571320">
              <a:lnSpc>
                <a:spcPct val="100000"/>
              </a:lnSpc>
              <a:buClr>
                <a:srgbClr val="000000"/>
              </a:buClr>
              <a:buFont typeface="Wingdings" charset="2"/>
              <a:buChar char=""/>
            </a:pPr>
            <a:r>
              <a:rPr b="1" lang="fr-BE" sz="2800" spc="-1" strike="noStrike">
                <a:solidFill>
                  <a:srgbClr val="000000"/>
                </a:solidFill>
                <a:latin typeface="Bell MT"/>
                <a:ea typeface="Bell MT"/>
              </a:rPr>
              <a:t>hierarchical Latent Dirichlet Allocation (hLDA)</a:t>
            </a:r>
            <a:endParaRPr b="0" lang="fr-BE" sz="2800" spc="-1" strike="noStrike">
              <a:latin typeface="Arial"/>
            </a:endParaRPr>
          </a:p>
          <a:p>
            <a:pPr lvl="3" marL="1943280" indent="-571320">
              <a:lnSpc>
                <a:spcPct val="100000"/>
              </a:lnSpc>
              <a:buClr>
                <a:srgbClr val="000000"/>
              </a:buClr>
              <a:buFont typeface="Wingdings" charset="2"/>
              <a:buChar char=""/>
            </a:pPr>
            <a:r>
              <a:rPr b="1" lang="fr-BE" sz="2800" spc="-1" strike="noStrike">
                <a:solidFill>
                  <a:srgbClr val="000000"/>
                </a:solidFill>
                <a:latin typeface="Bell MT"/>
                <a:ea typeface="Bell MT"/>
              </a:rPr>
              <a:t>Blei et al. [2004]  </a:t>
            </a:r>
            <a:endParaRPr b="0" lang="fr-BE" sz="2800" spc="-1" strike="noStrike">
              <a:latin typeface="Arial"/>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TextShape 1"/>
          <p:cNvSpPr txBox="1"/>
          <p:nvPr/>
        </p:nvSpPr>
        <p:spPr>
          <a:xfrm>
            <a:off x="9900360" y="6459840"/>
            <a:ext cx="1311840" cy="364680"/>
          </a:xfrm>
          <a:prstGeom prst="rect">
            <a:avLst/>
          </a:prstGeom>
          <a:noFill/>
          <a:ln>
            <a:noFill/>
          </a:ln>
        </p:spPr>
        <p:txBody>
          <a:bodyPr anchor="ctr"/>
          <a:p>
            <a:pPr algn="r">
              <a:lnSpc>
                <a:spcPct val="100000"/>
              </a:lnSpc>
            </a:pPr>
            <a:fld id="{144F69A7-355D-4CDC-AC9A-556392A4930E}" type="slidenum">
              <a:rPr b="1" lang="fr-BE" sz="1600" spc="-1" strike="noStrike">
                <a:solidFill>
                  <a:srgbClr val="ffffff"/>
                </a:solidFill>
                <a:latin typeface="Calibri"/>
              </a:rPr>
              <a:t>&lt;number&gt;</a:t>
            </a:fld>
            <a:endParaRPr b="0" lang="fr-BE" sz="1600" spc="-1" strike="noStrike">
              <a:latin typeface="Times New Roman"/>
            </a:endParaRPr>
          </a:p>
        </p:txBody>
      </p:sp>
      <p:sp>
        <p:nvSpPr>
          <p:cNvPr id="699"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700" name="CustomShape 3"/>
          <p:cNvSpPr/>
          <p:nvPr/>
        </p:nvSpPr>
        <p:spPr>
          <a:xfrm>
            <a:off x="7551000" y="427680"/>
            <a:ext cx="6487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 1</a:t>
            </a:r>
            <a:endParaRPr b="0" lang="fr-BE" sz="1800" spc="-1" strike="noStrike">
              <a:latin typeface="Arial"/>
            </a:endParaRPr>
          </a:p>
        </p:txBody>
      </p:sp>
      <p:sp>
        <p:nvSpPr>
          <p:cNvPr id="701" name="CustomShape 4"/>
          <p:cNvSpPr/>
          <p:nvPr/>
        </p:nvSpPr>
        <p:spPr>
          <a:xfrm>
            <a:off x="7865640" y="562608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W2</a:t>
            </a:r>
            <a:endParaRPr b="0" lang="fr-BE" sz="1800" spc="-1" strike="noStrike">
              <a:latin typeface="Arial"/>
            </a:endParaRPr>
          </a:p>
        </p:txBody>
      </p:sp>
      <p:sp>
        <p:nvSpPr>
          <p:cNvPr id="702" name="CustomShape 5"/>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703" name="CustomShape 6"/>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704" name="CustomShape 7"/>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705" name="CustomShape 8"/>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706" name="CustomShape 9"/>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707" name="CustomShape 10"/>
          <p:cNvSpPr/>
          <p:nvPr/>
        </p:nvSpPr>
        <p:spPr>
          <a:xfrm>
            <a:off x="5440680" y="14508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1</a:t>
            </a:r>
            <a:endParaRPr b="0" lang="fr-BE" sz="1800" spc="-1" strike="noStrike">
              <a:latin typeface="Arial"/>
            </a:endParaRPr>
          </a:p>
        </p:txBody>
      </p:sp>
      <p:sp>
        <p:nvSpPr>
          <p:cNvPr id="708" name="CustomShape 11"/>
          <p:cNvSpPr/>
          <p:nvPr/>
        </p:nvSpPr>
        <p:spPr>
          <a:xfrm>
            <a:off x="2284920" y="325512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W3</a:t>
            </a:r>
            <a:endParaRPr b="0" lang="fr-BE" sz="1800" spc="-1" strike="noStrike">
              <a:latin typeface="Arial"/>
            </a:endParaRPr>
          </a:p>
        </p:txBody>
      </p:sp>
      <p:sp>
        <p:nvSpPr>
          <p:cNvPr id="709" name="CustomShape 12"/>
          <p:cNvSpPr/>
          <p:nvPr/>
        </p:nvSpPr>
        <p:spPr>
          <a:xfrm>
            <a:off x="7412760" y="385128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2</a:t>
            </a:r>
            <a:endParaRPr b="0" lang="fr-BE" sz="1800" spc="-1" strike="noStrike">
              <a:latin typeface="Arial"/>
            </a:endParaRPr>
          </a:p>
        </p:txBody>
      </p:sp>
      <p:sp>
        <p:nvSpPr>
          <p:cNvPr id="710" name="CustomShape 13"/>
          <p:cNvSpPr/>
          <p:nvPr/>
        </p:nvSpPr>
        <p:spPr>
          <a:xfrm>
            <a:off x="4809600" y="41922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3</a:t>
            </a:r>
            <a:endParaRPr b="0" lang="fr-BE" sz="1800" spc="-1" strike="noStrike">
              <a:latin typeface="Arial"/>
            </a:endParaRPr>
          </a:p>
        </p:txBody>
      </p:sp>
      <p:sp>
        <p:nvSpPr>
          <p:cNvPr id="711" name="CustomShape 14"/>
          <p:cNvSpPr/>
          <p:nvPr/>
        </p:nvSpPr>
        <p:spPr>
          <a:xfrm flipH="1" flipV="1">
            <a:off x="5579640" y="35816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12" name="CustomShape 15"/>
          <p:cNvSpPr/>
          <p:nvPr/>
        </p:nvSpPr>
        <p:spPr>
          <a:xfrm flipH="1" flipV="1">
            <a:off x="6036120" y="31644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13" name="CustomShape 16"/>
          <p:cNvSpPr/>
          <p:nvPr/>
        </p:nvSpPr>
        <p:spPr>
          <a:xfrm flipH="1" flipV="1">
            <a:off x="6369120" y="31266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14" name="CustomShape 17"/>
          <p:cNvSpPr/>
          <p:nvPr/>
        </p:nvSpPr>
        <p:spPr>
          <a:xfrm flipH="1" flipV="1">
            <a:off x="6724440" y="34390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15" name="CustomShape 18"/>
          <p:cNvSpPr/>
          <p:nvPr/>
        </p:nvSpPr>
        <p:spPr>
          <a:xfrm flipH="1" flipV="1">
            <a:off x="5940360" y="24868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16" name="CustomShape 19"/>
          <p:cNvSpPr/>
          <p:nvPr/>
        </p:nvSpPr>
        <p:spPr>
          <a:xfrm flipH="1" flipV="1">
            <a:off x="5983920" y="361944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TextShape 1"/>
          <p:cNvSpPr txBox="1"/>
          <p:nvPr/>
        </p:nvSpPr>
        <p:spPr>
          <a:xfrm>
            <a:off x="9900360" y="6459840"/>
            <a:ext cx="1311840" cy="364680"/>
          </a:xfrm>
          <a:prstGeom prst="rect">
            <a:avLst/>
          </a:prstGeom>
          <a:noFill/>
          <a:ln>
            <a:noFill/>
          </a:ln>
        </p:spPr>
        <p:txBody>
          <a:bodyPr anchor="ctr"/>
          <a:p>
            <a:pPr algn="r">
              <a:lnSpc>
                <a:spcPct val="100000"/>
              </a:lnSpc>
            </a:pPr>
            <a:fld id="{F9C6D13A-2D9B-4182-A572-94852B03526B}" type="slidenum">
              <a:rPr b="1" lang="fr-BE" sz="1600" spc="-1" strike="noStrike">
                <a:solidFill>
                  <a:srgbClr val="ffffff"/>
                </a:solidFill>
                <a:latin typeface="Calibri"/>
              </a:rPr>
              <a:t>&lt;number&gt;</a:t>
            </a:fld>
            <a:endParaRPr b="0" lang="fr-BE" sz="1600" spc="-1" strike="noStrike">
              <a:latin typeface="Times New Roman"/>
            </a:endParaRPr>
          </a:p>
        </p:txBody>
      </p:sp>
      <p:sp>
        <p:nvSpPr>
          <p:cNvPr id="718"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719" name="CustomShape 3"/>
          <p:cNvSpPr/>
          <p:nvPr/>
        </p:nvSpPr>
        <p:spPr>
          <a:xfrm>
            <a:off x="7551000" y="427680"/>
            <a:ext cx="6487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 1</a:t>
            </a:r>
            <a:endParaRPr b="0" lang="fr-BE" sz="1800" spc="-1" strike="noStrike">
              <a:latin typeface="Arial"/>
            </a:endParaRPr>
          </a:p>
        </p:txBody>
      </p:sp>
      <p:sp>
        <p:nvSpPr>
          <p:cNvPr id="720" name="CustomShape 4"/>
          <p:cNvSpPr/>
          <p:nvPr/>
        </p:nvSpPr>
        <p:spPr>
          <a:xfrm>
            <a:off x="7865640" y="562608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W2</a:t>
            </a:r>
            <a:endParaRPr b="0" lang="fr-BE" sz="1800" spc="-1" strike="noStrike">
              <a:latin typeface="Arial"/>
            </a:endParaRPr>
          </a:p>
        </p:txBody>
      </p:sp>
      <p:sp>
        <p:nvSpPr>
          <p:cNvPr id="721" name="CustomShape 5"/>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722" name="CustomShape 6"/>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723" name="CustomShape 7"/>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724" name="CustomShape 8"/>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725" name="CustomShape 9"/>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726" name="CustomShape 10"/>
          <p:cNvSpPr/>
          <p:nvPr/>
        </p:nvSpPr>
        <p:spPr>
          <a:xfrm>
            <a:off x="4592160" y="189252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1</a:t>
            </a:r>
            <a:endParaRPr b="0" lang="fr-BE" sz="1800" spc="-1" strike="noStrike">
              <a:latin typeface="Arial"/>
            </a:endParaRPr>
          </a:p>
        </p:txBody>
      </p:sp>
      <p:sp>
        <p:nvSpPr>
          <p:cNvPr id="727" name="CustomShape 11"/>
          <p:cNvSpPr/>
          <p:nvPr/>
        </p:nvSpPr>
        <p:spPr>
          <a:xfrm>
            <a:off x="2284920" y="325512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W3</a:t>
            </a:r>
            <a:endParaRPr b="0" lang="fr-BE" sz="1800" spc="-1" strike="noStrike">
              <a:latin typeface="Arial"/>
            </a:endParaRPr>
          </a:p>
        </p:txBody>
      </p:sp>
      <p:sp>
        <p:nvSpPr>
          <p:cNvPr id="728" name="CustomShape 12"/>
          <p:cNvSpPr/>
          <p:nvPr/>
        </p:nvSpPr>
        <p:spPr>
          <a:xfrm>
            <a:off x="7412760" y="385128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2</a:t>
            </a:r>
            <a:endParaRPr b="0" lang="fr-BE" sz="1800" spc="-1" strike="noStrike">
              <a:latin typeface="Arial"/>
            </a:endParaRPr>
          </a:p>
        </p:txBody>
      </p:sp>
      <p:sp>
        <p:nvSpPr>
          <p:cNvPr id="729" name="CustomShape 13"/>
          <p:cNvSpPr/>
          <p:nvPr/>
        </p:nvSpPr>
        <p:spPr>
          <a:xfrm>
            <a:off x="4809600" y="41922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3</a:t>
            </a:r>
            <a:endParaRPr b="0" lang="fr-BE" sz="1800" spc="-1" strike="noStrike">
              <a:latin typeface="Arial"/>
            </a:endParaRPr>
          </a:p>
        </p:txBody>
      </p:sp>
      <p:sp>
        <p:nvSpPr>
          <p:cNvPr id="730" name="CustomShape 14"/>
          <p:cNvSpPr/>
          <p:nvPr/>
        </p:nvSpPr>
        <p:spPr>
          <a:xfrm flipH="1" flipV="1">
            <a:off x="5416200" y="291096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31" name="CustomShape 15"/>
          <p:cNvSpPr/>
          <p:nvPr/>
        </p:nvSpPr>
        <p:spPr>
          <a:xfrm flipH="1" flipV="1">
            <a:off x="6036120" y="31644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32" name="CustomShape 16"/>
          <p:cNvSpPr/>
          <p:nvPr/>
        </p:nvSpPr>
        <p:spPr>
          <a:xfrm flipH="1" flipV="1">
            <a:off x="6369120" y="31266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33" name="CustomShape 17"/>
          <p:cNvSpPr/>
          <p:nvPr/>
        </p:nvSpPr>
        <p:spPr>
          <a:xfrm flipH="1" flipV="1">
            <a:off x="6724440" y="34390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34" name="CustomShape 18"/>
          <p:cNvSpPr/>
          <p:nvPr/>
        </p:nvSpPr>
        <p:spPr>
          <a:xfrm flipH="1" flipV="1">
            <a:off x="5940360" y="24868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35" name="CustomShape 19"/>
          <p:cNvSpPr/>
          <p:nvPr/>
        </p:nvSpPr>
        <p:spPr>
          <a:xfrm flipH="1" flipV="1">
            <a:off x="5737320" y="34768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36" name="Line 20"/>
          <p:cNvSpPr/>
          <p:nvPr/>
        </p:nvSpPr>
        <p:spPr>
          <a:xfrm flipV="1">
            <a:off x="5127840" y="2563200"/>
            <a:ext cx="156240" cy="1472400"/>
          </a:xfrm>
          <a:prstGeom prst="line">
            <a:avLst/>
          </a:prstGeom>
          <a:ln>
            <a:solidFill>
              <a:schemeClr val="tx1"/>
            </a:solidFill>
            <a:round/>
          </a:ln>
        </p:spPr>
        <p:style>
          <a:lnRef idx="1">
            <a:schemeClr val="accent1"/>
          </a:lnRef>
          <a:fillRef idx="0">
            <a:schemeClr val="accent1"/>
          </a:fillRef>
          <a:effectRef idx="0">
            <a:schemeClr val="accent1"/>
          </a:effectRef>
          <a:fontRef idx="minor"/>
        </p:style>
      </p:sp>
      <p:sp>
        <p:nvSpPr>
          <p:cNvPr id="737" name="Line 21"/>
          <p:cNvSpPr/>
          <p:nvPr/>
        </p:nvSpPr>
        <p:spPr>
          <a:xfrm flipH="1" flipV="1">
            <a:off x="5284080" y="2563200"/>
            <a:ext cx="2202120" cy="1094400"/>
          </a:xfrm>
          <a:prstGeom prst="line">
            <a:avLst/>
          </a:prstGeom>
          <a:ln>
            <a:solidFill>
              <a:schemeClr val="tx1"/>
            </a:solidFill>
            <a:round/>
          </a:ln>
        </p:spPr>
        <p:style>
          <a:lnRef idx="1">
            <a:schemeClr val="accent1"/>
          </a:lnRef>
          <a:fillRef idx="0">
            <a:schemeClr val="accent1"/>
          </a:fillRef>
          <a:effectRef idx="0">
            <a:schemeClr val="accent1"/>
          </a:effectRef>
          <a:fontRef idx="minor"/>
        </p:style>
      </p:sp>
      <p:sp>
        <p:nvSpPr>
          <p:cNvPr id="738" name="Line 22"/>
          <p:cNvSpPr/>
          <p:nvPr/>
        </p:nvSpPr>
        <p:spPr>
          <a:xfrm flipH="1">
            <a:off x="5284080" y="1959840"/>
            <a:ext cx="677880" cy="603360"/>
          </a:xfrm>
          <a:prstGeom prst="line">
            <a:avLst/>
          </a:prstGeom>
          <a:ln>
            <a:solidFill>
              <a:schemeClr val="tx1"/>
            </a:solidFill>
            <a:round/>
          </a:ln>
        </p:spPr>
        <p:style>
          <a:lnRef idx="1">
            <a:schemeClr val="accent1"/>
          </a:lnRef>
          <a:fillRef idx="0">
            <a:schemeClr val="accent1"/>
          </a:fillRef>
          <a:effectRef idx="0">
            <a:schemeClr val="accent1"/>
          </a:effectRef>
          <a:fontRef idx="minor"/>
        </p:style>
      </p:sp>
      <p:sp>
        <p:nvSpPr>
          <p:cNvPr id="739" name="CustomShape 23"/>
          <p:cNvSpPr/>
          <p:nvPr/>
        </p:nvSpPr>
        <p:spPr>
          <a:xfrm>
            <a:off x="6161040" y="152316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4</a:t>
            </a:r>
            <a:endParaRPr b="0" lang="fr-BE" sz="1800" spc="-1" strike="noStrike">
              <a:latin typeface="Arial"/>
            </a:endParaRPr>
          </a:p>
        </p:txBody>
      </p:sp>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TextShape 1"/>
          <p:cNvSpPr txBox="1"/>
          <p:nvPr/>
        </p:nvSpPr>
        <p:spPr>
          <a:xfrm>
            <a:off x="9900360" y="6459840"/>
            <a:ext cx="1311840" cy="364680"/>
          </a:xfrm>
          <a:prstGeom prst="rect">
            <a:avLst/>
          </a:prstGeom>
          <a:noFill/>
          <a:ln>
            <a:noFill/>
          </a:ln>
        </p:spPr>
        <p:txBody>
          <a:bodyPr anchor="ctr"/>
          <a:p>
            <a:pPr algn="r">
              <a:lnSpc>
                <a:spcPct val="100000"/>
              </a:lnSpc>
            </a:pPr>
            <a:fld id="{9EF967FF-70CF-4B1D-8DE8-3CB2B352F800}" type="slidenum">
              <a:rPr b="1" lang="fr-BE" sz="1600" spc="-1" strike="noStrike">
                <a:solidFill>
                  <a:srgbClr val="ffffff"/>
                </a:solidFill>
                <a:latin typeface="Calibri"/>
              </a:rPr>
              <a:t>&lt;number&gt;</a:t>
            </a:fld>
            <a:endParaRPr b="0" lang="fr-BE" sz="1600" spc="-1" strike="noStrike">
              <a:latin typeface="Times New Roman"/>
            </a:endParaRPr>
          </a:p>
        </p:txBody>
      </p:sp>
      <p:sp>
        <p:nvSpPr>
          <p:cNvPr id="741" name="CustomShape 2"/>
          <p:cNvSpPr/>
          <p:nvPr/>
        </p:nvSpPr>
        <p:spPr>
          <a:xfrm rot="1657800">
            <a:off x="3753360" y="439560"/>
            <a:ext cx="5324760" cy="438624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742" name="CustomShape 3"/>
          <p:cNvSpPr/>
          <p:nvPr/>
        </p:nvSpPr>
        <p:spPr>
          <a:xfrm>
            <a:off x="7551000" y="427680"/>
            <a:ext cx="6487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 1</a:t>
            </a:r>
            <a:endParaRPr b="0" lang="fr-BE" sz="1800" spc="-1" strike="noStrike">
              <a:latin typeface="Arial"/>
            </a:endParaRPr>
          </a:p>
        </p:txBody>
      </p:sp>
      <p:sp>
        <p:nvSpPr>
          <p:cNvPr id="743" name="CustomShape 4"/>
          <p:cNvSpPr/>
          <p:nvPr/>
        </p:nvSpPr>
        <p:spPr>
          <a:xfrm>
            <a:off x="7865640" y="562608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W2</a:t>
            </a:r>
            <a:endParaRPr b="0" lang="fr-BE" sz="1800" spc="-1" strike="noStrike">
              <a:latin typeface="Arial"/>
            </a:endParaRPr>
          </a:p>
        </p:txBody>
      </p:sp>
      <p:sp>
        <p:nvSpPr>
          <p:cNvPr id="744" name="CustomShape 5"/>
          <p:cNvSpPr/>
          <p:nvPr/>
        </p:nvSpPr>
        <p:spPr>
          <a:xfrm flipV="1" rot="10800000">
            <a:off x="8550720" y="2899800"/>
            <a:ext cx="978120" cy="861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745" name="CustomShape 6"/>
          <p:cNvSpPr/>
          <p:nvPr/>
        </p:nvSpPr>
        <p:spPr>
          <a:xfrm>
            <a:off x="8690400" y="178956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WORD SIMPLEX</a:t>
            </a:r>
            <a:endParaRPr b="0" lang="fr-BE" sz="1800" spc="-1" strike="noStrike">
              <a:latin typeface="Arial"/>
            </a:endParaRPr>
          </a:p>
        </p:txBody>
      </p:sp>
      <p:sp>
        <p:nvSpPr>
          <p:cNvPr id="746" name="CustomShape 7"/>
          <p:cNvSpPr/>
          <p:nvPr/>
        </p:nvSpPr>
        <p:spPr>
          <a:xfrm rot="21023400">
            <a:off x="4952160" y="1946520"/>
            <a:ext cx="2337480" cy="1906920"/>
          </a:xfrm>
          <a:prstGeom prst="triangle">
            <a:avLst>
              <a:gd name="adj" fmla="val 50000"/>
            </a:avLst>
          </a:prstGeom>
          <a:solidFill>
            <a:schemeClr val="bg1"/>
          </a:solidFill>
          <a:ln>
            <a:solidFill>
              <a:schemeClr val="tx1"/>
            </a:solidFill>
            <a:round/>
          </a:ln>
        </p:spPr>
        <p:style>
          <a:lnRef idx="2">
            <a:schemeClr val="dk1"/>
          </a:lnRef>
          <a:fillRef idx="1">
            <a:schemeClr val="lt1"/>
          </a:fillRef>
          <a:effectRef idx="0">
            <a:schemeClr val="dk1"/>
          </a:effectRef>
          <a:fontRef idx="minor"/>
        </p:style>
      </p:sp>
      <p:sp>
        <p:nvSpPr>
          <p:cNvPr id="747" name="CustomShape 8"/>
          <p:cNvSpPr/>
          <p:nvPr/>
        </p:nvSpPr>
        <p:spPr>
          <a:xfrm flipV="1">
            <a:off x="3439800" y="1920240"/>
            <a:ext cx="2000520" cy="1320480"/>
          </a:xfrm>
          <a:prstGeom prst="curved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748" name="CustomShape 9"/>
          <p:cNvSpPr/>
          <p:nvPr/>
        </p:nvSpPr>
        <p:spPr>
          <a:xfrm>
            <a:off x="1443240" y="4799880"/>
            <a:ext cx="2097360" cy="638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 </a:t>
            </a:r>
            <a:r>
              <a:rPr b="1" lang="fr-BE" sz="1800" spc="-1" strike="noStrike">
                <a:solidFill>
                  <a:srgbClr val="000000"/>
                </a:solidFill>
                <a:latin typeface="Bell MT"/>
                <a:ea typeface="Bell MT"/>
              </a:rPr>
              <a:t>TOPIC SIMPLEX</a:t>
            </a:r>
            <a:endParaRPr b="0" lang="fr-BE" sz="1800" spc="-1" strike="noStrike">
              <a:latin typeface="Arial"/>
            </a:endParaRPr>
          </a:p>
        </p:txBody>
      </p:sp>
      <p:sp>
        <p:nvSpPr>
          <p:cNvPr id="749" name="CustomShape 10"/>
          <p:cNvSpPr/>
          <p:nvPr/>
        </p:nvSpPr>
        <p:spPr>
          <a:xfrm>
            <a:off x="2284920" y="3255120"/>
            <a:ext cx="555120" cy="6382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W3</a:t>
            </a:r>
            <a:endParaRPr b="0" lang="fr-BE" sz="1800" spc="-1" strike="noStrike">
              <a:latin typeface="Arial"/>
            </a:endParaRPr>
          </a:p>
        </p:txBody>
      </p:sp>
      <p:sp>
        <p:nvSpPr>
          <p:cNvPr id="750" name="CustomShape 11"/>
          <p:cNvSpPr/>
          <p:nvPr/>
        </p:nvSpPr>
        <p:spPr>
          <a:xfrm>
            <a:off x="7412760" y="385128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2</a:t>
            </a:r>
            <a:endParaRPr b="0" lang="fr-BE" sz="1800" spc="-1" strike="noStrike">
              <a:latin typeface="Arial"/>
            </a:endParaRPr>
          </a:p>
        </p:txBody>
      </p:sp>
      <p:sp>
        <p:nvSpPr>
          <p:cNvPr id="751" name="CustomShape 12"/>
          <p:cNvSpPr/>
          <p:nvPr/>
        </p:nvSpPr>
        <p:spPr>
          <a:xfrm>
            <a:off x="4809600" y="419220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3</a:t>
            </a:r>
            <a:endParaRPr b="0" lang="fr-BE" sz="1800" spc="-1" strike="noStrike">
              <a:latin typeface="Arial"/>
            </a:endParaRPr>
          </a:p>
        </p:txBody>
      </p:sp>
      <p:sp>
        <p:nvSpPr>
          <p:cNvPr id="752" name="CustomShape 13"/>
          <p:cNvSpPr/>
          <p:nvPr/>
        </p:nvSpPr>
        <p:spPr>
          <a:xfrm flipH="1" flipV="1">
            <a:off x="6036120" y="31644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53" name="CustomShape 14"/>
          <p:cNvSpPr/>
          <p:nvPr/>
        </p:nvSpPr>
        <p:spPr>
          <a:xfrm flipH="1" flipV="1">
            <a:off x="6369120" y="312660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54" name="CustomShape 15"/>
          <p:cNvSpPr/>
          <p:nvPr/>
        </p:nvSpPr>
        <p:spPr>
          <a:xfrm flipH="1" flipV="1">
            <a:off x="6724440" y="34390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55" name="CustomShape 16"/>
          <p:cNvSpPr/>
          <p:nvPr/>
        </p:nvSpPr>
        <p:spPr>
          <a:xfrm flipH="1" flipV="1">
            <a:off x="5940360" y="24868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56" name="Line 17"/>
          <p:cNvSpPr/>
          <p:nvPr/>
        </p:nvSpPr>
        <p:spPr>
          <a:xfrm flipV="1">
            <a:off x="5127840" y="2563200"/>
            <a:ext cx="156240" cy="1472400"/>
          </a:xfrm>
          <a:prstGeom prst="line">
            <a:avLst/>
          </a:prstGeom>
          <a:ln>
            <a:solidFill>
              <a:schemeClr val="tx1"/>
            </a:solidFill>
            <a:round/>
          </a:ln>
        </p:spPr>
        <p:style>
          <a:lnRef idx="1">
            <a:schemeClr val="accent1"/>
          </a:lnRef>
          <a:fillRef idx="0">
            <a:schemeClr val="accent1"/>
          </a:fillRef>
          <a:effectRef idx="0">
            <a:schemeClr val="accent1"/>
          </a:effectRef>
          <a:fontRef idx="minor"/>
        </p:style>
      </p:sp>
      <p:sp>
        <p:nvSpPr>
          <p:cNvPr id="757" name="Line 18"/>
          <p:cNvSpPr/>
          <p:nvPr/>
        </p:nvSpPr>
        <p:spPr>
          <a:xfrm flipH="1" flipV="1">
            <a:off x="5284080" y="2563200"/>
            <a:ext cx="2202120" cy="1094400"/>
          </a:xfrm>
          <a:prstGeom prst="line">
            <a:avLst/>
          </a:prstGeom>
          <a:ln>
            <a:solidFill>
              <a:schemeClr val="tx1"/>
            </a:solidFill>
            <a:round/>
          </a:ln>
        </p:spPr>
        <p:style>
          <a:lnRef idx="1">
            <a:schemeClr val="accent1"/>
          </a:lnRef>
          <a:fillRef idx="0">
            <a:schemeClr val="accent1"/>
          </a:fillRef>
          <a:effectRef idx="0">
            <a:schemeClr val="accent1"/>
          </a:effectRef>
          <a:fontRef idx="minor"/>
        </p:style>
      </p:sp>
      <p:sp>
        <p:nvSpPr>
          <p:cNvPr id="758" name="Line 19"/>
          <p:cNvSpPr/>
          <p:nvPr/>
        </p:nvSpPr>
        <p:spPr>
          <a:xfrm flipH="1">
            <a:off x="5284080" y="1959840"/>
            <a:ext cx="677880" cy="603360"/>
          </a:xfrm>
          <a:prstGeom prst="line">
            <a:avLst/>
          </a:prstGeom>
          <a:ln>
            <a:solidFill>
              <a:schemeClr val="tx1"/>
            </a:solidFill>
            <a:round/>
          </a:ln>
        </p:spPr>
        <p:style>
          <a:lnRef idx="1">
            <a:schemeClr val="accent1"/>
          </a:lnRef>
          <a:fillRef idx="0">
            <a:schemeClr val="accent1"/>
          </a:fillRef>
          <a:effectRef idx="0">
            <a:schemeClr val="accent1"/>
          </a:effectRef>
          <a:fontRef idx="minor"/>
        </p:style>
      </p:sp>
      <p:sp>
        <p:nvSpPr>
          <p:cNvPr id="759" name="CustomShape 20"/>
          <p:cNvSpPr/>
          <p:nvPr/>
        </p:nvSpPr>
        <p:spPr>
          <a:xfrm>
            <a:off x="6436800" y="2422080"/>
            <a:ext cx="648720" cy="364680"/>
          </a:xfrm>
          <a:prstGeom prst="rect">
            <a:avLst/>
          </a:prstGeom>
          <a:solidFill>
            <a:srgbClr val="92d050"/>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ffffff"/>
                </a:solidFill>
                <a:latin typeface="Bell MT"/>
                <a:ea typeface="Bell MT"/>
              </a:rPr>
              <a:t>D *</a:t>
            </a:r>
            <a:endParaRPr b="0" lang="fr-BE" sz="1800" spc="-1" strike="noStrike">
              <a:latin typeface="Arial"/>
            </a:endParaRPr>
          </a:p>
        </p:txBody>
      </p:sp>
      <p:sp>
        <p:nvSpPr>
          <p:cNvPr id="760" name="CustomShape 21"/>
          <p:cNvSpPr/>
          <p:nvPr/>
        </p:nvSpPr>
        <p:spPr>
          <a:xfrm flipH="1" flipV="1">
            <a:off x="6196680" y="2703600"/>
            <a:ext cx="84960" cy="75240"/>
          </a:xfrm>
          <a:prstGeom prst="ellipse">
            <a:avLst/>
          </a:prstGeom>
          <a:solidFill>
            <a:srgbClr val="92d05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61" name="CustomShape 22"/>
          <p:cNvSpPr/>
          <p:nvPr/>
        </p:nvSpPr>
        <p:spPr>
          <a:xfrm>
            <a:off x="4592160" y="189252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1</a:t>
            </a:r>
            <a:endParaRPr b="0" lang="fr-BE" sz="1800" spc="-1" strike="noStrike">
              <a:latin typeface="Arial"/>
            </a:endParaRPr>
          </a:p>
        </p:txBody>
      </p:sp>
      <p:sp>
        <p:nvSpPr>
          <p:cNvPr id="762" name="CustomShape 23"/>
          <p:cNvSpPr/>
          <p:nvPr/>
        </p:nvSpPr>
        <p:spPr>
          <a:xfrm>
            <a:off x="6161040" y="1523160"/>
            <a:ext cx="648720" cy="36468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1" lang="fr-BE" sz="1800" spc="-1" strike="noStrike">
                <a:solidFill>
                  <a:srgbClr val="000000"/>
                </a:solidFill>
                <a:latin typeface="Bell MT"/>
                <a:ea typeface="Bell MT"/>
              </a:rPr>
              <a:t>T 4</a:t>
            </a:r>
            <a:endParaRPr b="0" lang="fr-BE" sz="1800" spc="-1" strike="noStrike">
              <a:latin typeface="Arial"/>
            </a:endParaRPr>
          </a:p>
        </p:txBody>
      </p:sp>
      <p:sp>
        <p:nvSpPr>
          <p:cNvPr id="763" name="CustomShape 24"/>
          <p:cNvSpPr/>
          <p:nvPr/>
        </p:nvSpPr>
        <p:spPr>
          <a:xfrm flipH="1" flipV="1">
            <a:off x="5416200" y="291096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764" name="CustomShape 25"/>
          <p:cNvSpPr/>
          <p:nvPr/>
        </p:nvSpPr>
        <p:spPr>
          <a:xfrm flipH="1" flipV="1">
            <a:off x="5737320" y="3476880"/>
            <a:ext cx="84960" cy="75240"/>
          </a:xfrm>
          <a:prstGeom prst="ellipse">
            <a:avLst/>
          </a:prstGeom>
          <a:solidFill>
            <a:srgbClr val="ff0000"/>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TextShape 1"/>
          <p:cNvSpPr txBox="1"/>
          <p:nvPr/>
        </p:nvSpPr>
        <p:spPr>
          <a:xfrm>
            <a:off x="9900360" y="6459840"/>
            <a:ext cx="1311840" cy="364680"/>
          </a:xfrm>
          <a:prstGeom prst="rect">
            <a:avLst/>
          </a:prstGeom>
          <a:noFill/>
          <a:ln>
            <a:noFill/>
          </a:ln>
        </p:spPr>
        <p:txBody>
          <a:bodyPr anchor="ctr"/>
          <a:p>
            <a:pPr algn="r">
              <a:lnSpc>
                <a:spcPct val="100000"/>
              </a:lnSpc>
            </a:pPr>
            <a:fld id="{81467298-796C-4BB9-AF3B-F3B7348CE3B5}" type="slidenum">
              <a:rPr b="1" lang="fr-BE" sz="1600" spc="-1" strike="noStrike">
                <a:solidFill>
                  <a:srgbClr val="ffffff"/>
                </a:solidFill>
                <a:latin typeface="Calibri"/>
              </a:rPr>
              <a:t>&lt;number&gt;</a:t>
            </a:fld>
            <a:endParaRPr b="0" lang="fr-BE" sz="1600" spc="-1" strike="noStrike">
              <a:latin typeface="Times New Roman"/>
            </a:endParaRPr>
          </a:p>
        </p:txBody>
      </p:sp>
      <p:sp>
        <p:nvSpPr>
          <p:cNvPr id="766" name="CustomShape 2"/>
          <p:cNvSpPr/>
          <p:nvPr/>
        </p:nvSpPr>
        <p:spPr>
          <a:xfrm>
            <a:off x="577080" y="1735560"/>
            <a:ext cx="3243600" cy="243324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fr-BE" sz="4000" spc="-1" strike="noStrike">
                <a:solidFill>
                  <a:srgbClr val="ffffff"/>
                </a:solidFill>
                <a:latin typeface="Calibri"/>
              </a:rPr>
              <a:t>Exemples</a:t>
            </a:r>
            <a:endParaRPr b="0" lang="fr-BE" sz="4000" spc="-1" strike="noStrike">
              <a:latin typeface="Arial"/>
            </a:endParaRPr>
          </a:p>
        </p:txBody>
      </p:sp>
      <p:pic>
        <p:nvPicPr>
          <p:cNvPr id="767" name="Image 8" descr=""/>
          <p:cNvPicPr/>
          <p:nvPr/>
        </p:nvPicPr>
        <p:blipFill>
          <a:blip r:embed="rId1"/>
          <a:stretch/>
        </p:blipFill>
        <p:spPr>
          <a:xfrm>
            <a:off x="4223880" y="1107720"/>
            <a:ext cx="7489080" cy="3950280"/>
          </a:xfrm>
          <a:prstGeom prst="rect">
            <a:avLst/>
          </a:prstGeom>
          <a:ln>
            <a:noFill/>
          </a:ln>
          <a:effectLst>
            <a:outerShdw algn="tl" blurRad="292100" dir="2700000" dist="139700" rotWithShape="0">
              <a:srgbClr val="333333">
                <a:alpha val="65000"/>
              </a:srgbClr>
            </a:outerShdw>
          </a:effectLst>
        </p:spPr>
      </p:pic>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TextShape 1"/>
          <p:cNvSpPr txBox="1"/>
          <p:nvPr/>
        </p:nvSpPr>
        <p:spPr>
          <a:xfrm>
            <a:off x="9900360" y="6459840"/>
            <a:ext cx="1311840" cy="364680"/>
          </a:xfrm>
          <a:prstGeom prst="rect">
            <a:avLst/>
          </a:prstGeom>
          <a:noFill/>
          <a:ln>
            <a:noFill/>
          </a:ln>
        </p:spPr>
        <p:txBody>
          <a:bodyPr anchor="ctr"/>
          <a:p>
            <a:pPr algn="r">
              <a:lnSpc>
                <a:spcPct val="100000"/>
              </a:lnSpc>
            </a:pPr>
            <a:fld id="{C3E58E39-9AFA-40A0-88F9-5B98B971CE54}" type="slidenum">
              <a:rPr b="1" lang="fr-BE" sz="1600" spc="-1" strike="noStrike">
                <a:solidFill>
                  <a:srgbClr val="ffffff"/>
                </a:solidFill>
                <a:latin typeface="Calibri"/>
              </a:rPr>
              <a:t>&lt;number&gt;</a:t>
            </a:fld>
            <a:endParaRPr b="0" lang="fr-BE" sz="1600" spc="-1" strike="noStrike">
              <a:latin typeface="Times New Roman"/>
            </a:endParaRPr>
          </a:p>
        </p:txBody>
      </p:sp>
      <p:sp>
        <p:nvSpPr>
          <p:cNvPr id="769" name="CustomShape 2"/>
          <p:cNvSpPr/>
          <p:nvPr/>
        </p:nvSpPr>
        <p:spPr>
          <a:xfrm>
            <a:off x="577080" y="1735560"/>
            <a:ext cx="3243600" cy="243324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fr-BE" sz="4000" spc="-1" strike="noStrike">
                <a:solidFill>
                  <a:srgbClr val="ffffff"/>
                </a:solidFill>
                <a:latin typeface="Calibri"/>
              </a:rPr>
              <a:t>Exemples</a:t>
            </a:r>
            <a:endParaRPr b="0" lang="fr-BE" sz="4000" spc="-1" strike="noStrike">
              <a:latin typeface="Arial"/>
            </a:endParaRPr>
          </a:p>
        </p:txBody>
      </p:sp>
      <p:pic>
        <p:nvPicPr>
          <p:cNvPr id="770" name="Image 6" descr=""/>
          <p:cNvPicPr/>
          <p:nvPr/>
        </p:nvPicPr>
        <p:blipFill>
          <a:blip r:embed="rId1"/>
          <a:stretch/>
        </p:blipFill>
        <p:spPr>
          <a:xfrm>
            <a:off x="2979000" y="3548880"/>
            <a:ext cx="1960920" cy="1631520"/>
          </a:xfrm>
          <a:prstGeom prst="rect">
            <a:avLst/>
          </a:prstGeom>
          <a:ln>
            <a:noFill/>
          </a:ln>
        </p:spPr>
      </p:pic>
      <p:pic>
        <p:nvPicPr>
          <p:cNvPr id="771" name="Image 4" descr=""/>
          <p:cNvPicPr/>
          <p:nvPr/>
        </p:nvPicPr>
        <p:blipFill>
          <a:blip r:embed="rId2"/>
          <a:stretch/>
        </p:blipFill>
        <p:spPr>
          <a:xfrm>
            <a:off x="4846680" y="1436760"/>
            <a:ext cx="6996600" cy="3259440"/>
          </a:xfrm>
          <a:prstGeom prst="rect">
            <a:avLst/>
          </a:prstGeom>
          <a:ln>
            <a:noFill/>
          </a:ln>
          <a:effectLst>
            <a:outerShdw algn="tl" blurRad="292100" dir="2700000" dist="139700" rotWithShape="0">
              <a:srgbClr val="333333">
                <a:alpha val="65000"/>
              </a:srgbClr>
            </a:outerShdw>
          </a:effectLst>
        </p:spPr>
      </p:pic>
      <p:sp>
        <p:nvSpPr>
          <p:cNvPr id="772" name="CustomShape 3"/>
          <p:cNvSpPr/>
          <p:nvPr/>
        </p:nvSpPr>
        <p:spPr>
          <a:xfrm>
            <a:off x="362160" y="5180760"/>
            <a:ext cx="4457520" cy="364680"/>
          </a:xfrm>
          <a:prstGeom prst="rect">
            <a:avLst/>
          </a:prstGeom>
          <a:solidFill>
            <a:schemeClr val="bg1"/>
          </a:solidFill>
          <a:ln>
            <a:solidFill>
              <a:schemeClr val="tx1"/>
            </a:solidFill>
          </a:ln>
        </p:spPr>
        <p:style>
          <a:lnRef idx="0"/>
          <a:fillRef idx="0"/>
          <a:effectRef idx="0"/>
          <a:fontRef idx="minor"/>
        </p:style>
        <p:txBody>
          <a:bodyPr wrap="none" lIns="90000" rIns="90000" tIns="45000" bIns="45000"/>
          <a:p>
            <a:pPr>
              <a:lnSpc>
                <a:spcPct val="100000"/>
              </a:lnSpc>
            </a:pPr>
            <a:r>
              <a:rPr b="0" lang="fr-BE" sz="1800" spc="-1" strike="noStrike">
                <a:solidFill>
                  <a:srgbClr val="000000"/>
                </a:solidFill>
                <a:latin typeface="Calibri"/>
              </a:rPr>
              <a:t>TASA corpus, 37000 texts, 300 topics</a:t>
            </a:r>
            <a:endParaRPr b="0" lang="fr-BE" sz="1800" spc="-1" strike="noStrike">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9900360" y="6459840"/>
            <a:ext cx="1311840" cy="364680"/>
          </a:xfrm>
          <a:prstGeom prst="rect">
            <a:avLst/>
          </a:prstGeom>
          <a:noFill/>
          <a:ln>
            <a:noFill/>
          </a:ln>
        </p:spPr>
        <p:txBody>
          <a:bodyPr anchor="ctr"/>
          <a:p>
            <a:pPr algn="r">
              <a:lnSpc>
                <a:spcPct val="100000"/>
              </a:lnSpc>
            </a:pPr>
            <a:fld id="{D9021AEE-0ED0-4F02-BBA4-7558B3D3B7B9}" type="slidenum">
              <a:rPr b="1" lang="fr-BE" sz="1600" spc="-1" strike="noStrike">
                <a:solidFill>
                  <a:srgbClr val="ffffff"/>
                </a:solidFill>
                <a:latin typeface="Calibri"/>
              </a:rPr>
              <a:t>&lt;number&gt;</a:t>
            </a:fld>
            <a:endParaRPr b="0" lang="fr-BE" sz="1600" spc="-1" strike="noStrike">
              <a:latin typeface="Times New Roman"/>
            </a:endParaRPr>
          </a:p>
        </p:txBody>
      </p:sp>
      <p:pic>
        <p:nvPicPr>
          <p:cNvPr id="187" name="Image 5" descr=""/>
          <p:cNvPicPr/>
          <p:nvPr/>
        </p:nvPicPr>
        <p:blipFill>
          <a:blip r:embed="rId1"/>
          <a:stretch/>
        </p:blipFill>
        <p:spPr>
          <a:xfrm>
            <a:off x="2707200" y="1331280"/>
            <a:ext cx="6836760" cy="4628520"/>
          </a:xfrm>
          <a:prstGeom prst="rect">
            <a:avLst/>
          </a:prstGeom>
          <a:ln>
            <a:noFill/>
          </a:ln>
          <a:effectLst>
            <a:outerShdw algn="tl" blurRad="292100" dir="2700000" dist="139700" rotWithShape="0">
              <a:srgbClr val="333333">
                <a:alpha val="65000"/>
              </a:srgbClr>
            </a:outerShdw>
          </a:effectLst>
        </p:spPr>
      </p:pic>
      <p:sp>
        <p:nvSpPr>
          <p:cNvPr id="188" name="CustomShape 2"/>
          <p:cNvSpPr/>
          <p:nvPr/>
        </p:nvSpPr>
        <p:spPr>
          <a:xfrm>
            <a:off x="369000" y="449280"/>
            <a:ext cx="10515240" cy="1325160"/>
          </a:xfrm>
          <a:prstGeom prst="rect">
            <a:avLst/>
          </a:prstGeom>
          <a:noFill/>
          <a:ln>
            <a:noFill/>
          </a:ln>
        </p:spPr>
        <p:style>
          <a:lnRef idx="0"/>
          <a:fillRef idx="0"/>
          <a:effectRef idx="0"/>
          <a:fontRef idx="minor"/>
        </p:style>
        <p:txBody>
          <a:bodyPr lIns="90000" rIns="90000" tIns="45000" bIns="45000"/>
          <a:p>
            <a:pPr>
              <a:lnSpc>
                <a:spcPct val="85000"/>
              </a:lnSpc>
            </a:pPr>
            <a:r>
              <a:rPr b="0" lang="fr-BE" sz="4800" spc="-49" strike="noStrike">
                <a:solidFill>
                  <a:srgbClr val="404040"/>
                </a:solidFill>
                <a:latin typeface="Bell MT"/>
                <a:ea typeface="Bell MT"/>
              </a:rPr>
              <a:t>Visualizing bigrams in the Bible</a:t>
            </a:r>
            <a:endParaRPr b="0" lang="fr-BE" sz="4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TextShape 1"/>
          <p:cNvSpPr txBox="1"/>
          <p:nvPr/>
        </p:nvSpPr>
        <p:spPr>
          <a:xfrm>
            <a:off x="9900360" y="6459840"/>
            <a:ext cx="1311840" cy="364680"/>
          </a:xfrm>
          <a:prstGeom prst="rect">
            <a:avLst/>
          </a:prstGeom>
          <a:noFill/>
          <a:ln>
            <a:noFill/>
          </a:ln>
        </p:spPr>
        <p:txBody>
          <a:bodyPr anchor="ctr"/>
          <a:p>
            <a:pPr algn="r">
              <a:lnSpc>
                <a:spcPct val="100000"/>
              </a:lnSpc>
            </a:pPr>
            <a:fld id="{338BD206-51EF-4438-ADCD-D8B66CAE8C15}" type="slidenum">
              <a:rPr b="1" lang="fr-BE" sz="1600" spc="-1" strike="noStrike">
                <a:solidFill>
                  <a:srgbClr val="ffffff"/>
                </a:solidFill>
                <a:latin typeface="Calibri"/>
              </a:rPr>
              <a:t>&lt;number&gt;</a:t>
            </a:fld>
            <a:endParaRPr b="0" lang="fr-BE" sz="1600" spc="-1" strike="noStrike">
              <a:latin typeface="Times New Roman"/>
            </a:endParaRPr>
          </a:p>
        </p:txBody>
      </p:sp>
      <p:sp>
        <p:nvSpPr>
          <p:cNvPr id="774" name="CustomShape 2"/>
          <p:cNvSpPr/>
          <p:nvPr/>
        </p:nvSpPr>
        <p:spPr>
          <a:xfrm>
            <a:off x="577080" y="1735560"/>
            <a:ext cx="3243600" cy="243324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fr-BE" sz="4000" spc="-1" strike="noStrike">
                <a:solidFill>
                  <a:srgbClr val="ffffff"/>
                </a:solidFill>
                <a:latin typeface="Calibri"/>
              </a:rPr>
              <a:t>Application</a:t>
            </a:r>
            <a:endParaRPr b="0" lang="fr-BE" sz="4000" spc="-1" strike="noStrike">
              <a:latin typeface="Arial"/>
            </a:endParaRPr>
          </a:p>
        </p:txBody>
      </p:sp>
      <p:pic>
        <p:nvPicPr>
          <p:cNvPr id="775" name="Image 4" descr=""/>
          <p:cNvPicPr/>
          <p:nvPr/>
        </p:nvPicPr>
        <p:blipFill>
          <a:blip r:embed="rId1"/>
          <a:stretch/>
        </p:blipFill>
        <p:spPr>
          <a:xfrm>
            <a:off x="5270760" y="440280"/>
            <a:ext cx="5680080" cy="1546560"/>
          </a:xfrm>
          <a:prstGeom prst="rect">
            <a:avLst/>
          </a:prstGeom>
          <a:ln>
            <a:noFill/>
          </a:ln>
        </p:spPr>
      </p:pic>
      <p:pic>
        <p:nvPicPr>
          <p:cNvPr id="776" name="Image 6" descr=""/>
          <p:cNvPicPr/>
          <p:nvPr/>
        </p:nvPicPr>
        <p:blipFill>
          <a:blip r:embed="rId2"/>
          <a:stretch/>
        </p:blipFill>
        <p:spPr>
          <a:xfrm>
            <a:off x="2979000" y="3548880"/>
            <a:ext cx="1960920" cy="1631520"/>
          </a:xfrm>
          <a:prstGeom prst="rect">
            <a:avLst/>
          </a:prstGeom>
          <a:ln>
            <a:noFill/>
          </a:ln>
        </p:spPr>
      </p:pic>
      <p:pic>
        <p:nvPicPr>
          <p:cNvPr id="777" name="Image 7" descr=""/>
          <p:cNvPicPr/>
          <p:nvPr/>
        </p:nvPicPr>
        <p:blipFill>
          <a:blip r:embed="rId3"/>
          <a:stretch/>
        </p:blipFill>
        <p:spPr>
          <a:xfrm>
            <a:off x="6613920" y="2346840"/>
            <a:ext cx="3603600" cy="3403080"/>
          </a:xfrm>
          <a:prstGeom prst="rect">
            <a:avLst/>
          </a:prstGeom>
          <a:ln>
            <a:noFill/>
          </a:ln>
          <a:effectLst>
            <a:outerShdw algn="tl" blurRad="292100" dir="2700000" dist="139700" rotWithShape="0">
              <a:srgbClr val="333333">
                <a:alpha val="65000"/>
              </a:srgbClr>
            </a:outerShdw>
          </a:effectLst>
        </p:spPr>
      </p:pic>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TextShape 1"/>
          <p:cNvSpPr txBox="1"/>
          <p:nvPr/>
        </p:nvSpPr>
        <p:spPr>
          <a:xfrm>
            <a:off x="9900360" y="6459840"/>
            <a:ext cx="1311840" cy="364680"/>
          </a:xfrm>
          <a:prstGeom prst="rect">
            <a:avLst/>
          </a:prstGeom>
          <a:noFill/>
          <a:ln>
            <a:noFill/>
          </a:ln>
        </p:spPr>
        <p:txBody>
          <a:bodyPr anchor="ctr"/>
          <a:p>
            <a:pPr algn="r">
              <a:lnSpc>
                <a:spcPct val="100000"/>
              </a:lnSpc>
            </a:pPr>
            <a:fld id="{21EC9A95-DEE0-4583-A59A-34F421BB6D9B}" type="slidenum">
              <a:rPr b="1" lang="fr-BE" sz="1600" spc="-1" strike="noStrike">
                <a:solidFill>
                  <a:srgbClr val="ffffff"/>
                </a:solidFill>
                <a:latin typeface="Calibri"/>
              </a:rPr>
              <a:t>&lt;number&gt;</a:t>
            </a:fld>
            <a:endParaRPr b="0" lang="fr-BE" sz="1600" spc="-1" strike="noStrike">
              <a:latin typeface="Times New Roman"/>
            </a:endParaRPr>
          </a:p>
        </p:txBody>
      </p:sp>
      <p:sp>
        <p:nvSpPr>
          <p:cNvPr id="779" name="CustomShape 2"/>
          <p:cNvSpPr/>
          <p:nvPr/>
        </p:nvSpPr>
        <p:spPr>
          <a:xfrm>
            <a:off x="4172040" y="107280"/>
            <a:ext cx="7576920" cy="7087680"/>
          </a:xfrm>
          <a:prstGeom prst="rect">
            <a:avLst/>
          </a:prstGeom>
          <a:noFill/>
          <a:ln>
            <a:noFill/>
          </a:ln>
        </p:spPr>
        <p:style>
          <a:lnRef idx="0"/>
          <a:fillRef idx="0"/>
          <a:effectRef idx="0"/>
          <a:fontRef idx="minor"/>
        </p:style>
        <p:txBody>
          <a:bodyPr lIns="90000" rIns="90000" tIns="45000" bIns="45000"/>
          <a:p>
            <a:pPr>
              <a:lnSpc>
                <a:spcPct val="100000"/>
              </a:lnSpc>
            </a:pPr>
            <a:endParaRPr b="0" lang="fr-BE" sz="1800" spc="-1" strike="noStrike">
              <a:latin typeface="Arial"/>
            </a:endParaRPr>
          </a:p>
          <a:p>
            <a:pPr>
              <a:lnSpc>
                <a:spcPct val="100000"/>
              </a:lnSpc>
            </a:pPr>
            <a:r>
              <a:rPr b="1" lang="fr-BE" sz="2000" spc="-1" strike="noStrike">
                <a:solidFill>
                  <a:srgbClr val="000000"/>
                </a:solidFill>
                <a:latin typeface="Calibri"/>
              </a:rPr>
              <a:t>Gimpel, K. (2006). Modeling topics. </a:t>
            </a:r>
            <a:r>
              <a:rPr b="1" i="1" lang="fr-BE" sz="2000" spc="-1" strike="noStrike">
                <a:solidFill>
                  <a:srgbClr val="000000"/>
                </a:solidFill>
                <a:latin typeface="Calibri"/>
              </a:rPr>
              <a:t>Inform. Retrieval</a:t>
            </a:r>
            <a:r>
              <a:rPr b="1" lang="fr-BE" sz="2000" spc="-1" strike="noStrike">
                <a:solidFill>
                  <a:srgbClr val="000000"/>
                </a:solidFill>
                <a:latin typeface="Calibri"/>
              </a:rPr>
              <a:t>, </a:t>
            </a:r>
            <a:r>
              <a:rPr b="1" i="1" lang="fr-BE" sz="2000" spc="-1" strike="noStrike">
                <a:solidFill>
                  <a:srgbClr val="000000"/>
                </a:solidFill>
                <a:latin typeface="Calibri"/>
              </a:rPr>
              <a:t>5</a:t>
            </a:r>
            <a:r>
              <a:rPr b="1" lang="fr-BE" sz="2000" spc="-1" strike="noStrike">
                <a:solidFill>
                  <a:srgbClr val="000000"/>
                </a:solidFill>
                <a:latin typeface="Calibri"/>
              </a:rPr>
              <a:t>, 1-23.</a:t>
            </a:r>
            <a:endParaRPr b="0" lang="fr-BE" sz="2000" spc="-1" strike="noStrike">
              <a:latin typeface="Arial"/>
            </a:endParaRPr>
          </a:p>
          <a:p>
            <a:pPr>
              <a:lnSpc>
                <a:spcPct val="100000"/>
              </a:lnSpc>
            </a:pPr>
            <a:endParaRPr b="0" lang="fr-BE" sz="2000" spc="-1" strike="noStrike">
              <a:latin typeface="Arial"/>
            </a:endParaRPr>
          </a:p>
          <a:p>
            <a:pPr>
              <a:lnSpc>
                <a:spcPct val="100000"/>
              </a:lnSpc>
            </a:pPr>
            <a:r>
              <a:rPr b="0" lang="fr-BE" sz="1200" spc="-1" strike="noStrike">
                <a:solidFill>
                  <a:srgbClr val="000000"/>
                </a:solidFill>
                <a:latin typeface="Calibri"/>
              </a:rPr>
              <a:t>Robinson, Julia Silge and David. </a:t>
            </a:r>
            <a:r>
              <a:rPr b="0" i="1" lang="fr-BE" sz="1200" spc="-1" strike="noStrike">
                <a:solidFill>
                  <a:srgbClr val="000000"/>
                </a:solidFill>
                <a:latin typeface="Calibri"/>
              </a:rPr>
              <a:t>Text Mining with R</a:t>
            </a:r>
            <a:r>
              <a:rPr b="0" lang="fr-BE" sz="1200" spc="-1" strike="noStrike">
                <a:solidFill>
                  <a:srgbClr val="000000"/>
                </a:solidFill>
                <a:latin typeface="Calibri"/>
              </a:rPr>
              <a:t>. Consulté le 10 octobre 2018. </a:t>
            </a:r>
            <a:r>
              <a:rPr b="0" lang="fr-BE" sz="1200" spc="-1" strike="noStrike" u="sng">
                <a:solidFill>
                  <a:srgbClr val="2998e3"/>
                </a:solidFill>
                <a:uFillTx/>
                <a:latin typeface="Calibri"/>
                <a:hlinkClick r:id="rId1"/>
              </a:rPr>
              <a:t>https://www.tidytextmining.com/topicmodeling.html</a:t>
            </a:r>
            <a:r>
              <a:rPr b="0" lang="fr-BE" sz="1200" spc="-1" strike="noStrike">
                <a:solidFill>
                  <a:srgbClr val="000000"/>
                </a:solidFill>
                <a:latin typeface="Calibri"/>
              </a:rPr>
              <a:t>.</a:t>
            </a:r>
            <a:endParaRPr b="0" lang="fr-BE" sz="1200" spc="-1" strike="noStrike">
              <a:latin typeface="Arial"/>
            </a:endParaRPr>
          </a:p>
          <a:p>
            <a:pPr>
              <a:lnSpc>
                <a:spcPct val="100000"/>
              </a:lnSpc>
            </a:pPr>
            <a:endParaRPr b="0" lang="fr-BE" sz="1200" spc="-1" strike="noStrike">
              <a:latin typeface="Arial"/>
            </a:endParaRPr>
          </a:p>
          <a:p>
            <a:pPr>
              <a:lnSpc>
                <a:spcPct val="100000"/>
              </a:lnSpc>
            </a:pPr>
            <a:r>
              <a:rPr b="0" lang="fr-BE" sz="1200" spc="-1" strike="noStrike">
                <a:solidFill>
                  <a:srgbClr val="000000"/>
                </a:solidFill>
                <a:latin typeface="Calibri"/>
              </a:rPr>
              <a:t>« Vector Space Model ». </a:t>
            </a:r>
            <a:r>
              <a:rPr b="0" i="1" lang="fr-BE" sz="1200" spc="-1" strike="noStrike">
                <a:solidFill>
                  <a:srgbClr val="000000"/>
                </a:solidFill>
                <a:latin typeface="Calibri"/>
              </a:rPr>
              <a:t>Wikipedia</a:t>
            </a:r>
            <a:r>
              <a:rPr b="0" lang="fr-BE" sz="1200" spc="-1" strike="noStrike">
                <a:solidFill>
                  <a:srgbClr val="000000"/>
                </a:solidFill>
                <a:latin typeface="Calibri"/>
              </a:rPr>
              <a:t>, 18 juin 2018. </a:t>
            </a:r>
            <a:r>
              <a:rPr b="0" lang="fr-BE" sz="1200" spc="-1" strike="noStrike" u="sng">
                <a:solidFill>
                  <a:srgbClr val="2998e3"/>
                </a:solidFill>
                <a:uFillTx/>
                <a:latin typeface="Calibri"/>
                <a:hlinkClick r:id="rId2"/>
              </a:rPr>
              <a:t>https://en.wikipedia.org/w/index.php?title=Vector_space_model&amp;oldid=846424051</a:t>
            </a:r>
            <a:r>
              <a:rPr b="0" lang="fr-BE" sz="1200" spc="-1" strike="noStrike">
                <a:solidFill>
                  <a:srgbClr val="000000"/>
                </a:solidFill>
                <a:latin typeface="Calibri"/>
              </a:rPr>
              <a:t>.</a:t>
            </a:r>
            <a:endParaRPr b="0" lang="fr-BE" sz="1200" spc="-1" strike="noStrike">
              <a:latin typeface="Arial"/>
            </a:endParaRPr>
          </a:p>
          <a:p>
            <a:pPr>
              <a:lnSpc>
                <a:spcPct val="100000"/>
              </a:lnSpc>
            </a:pPr>
            <a:endParaRPr b="0" lang="fr-BE" sz="1200" spc="-1" strike="noStrike">
              <a:latin typeface="Arial"/>
            </a:endParaRPr>
          </a:p>
          <a:p>
            <a:pPr>
              <a:lnSpc>
                <a:spcPct val="100000"/>
              </a:lnSpc>
            </a:pPr>
            <a:r>
              <a:rPr b="0" lang="fr-BE" sz="1200" spc="-1" strike="noStrike">
                <a:solidFill>
                  <a:srgbClr val="000000"/>
                </a:solidFill>
                <a:latin typeface="Calibri"/>
              </a:rPr>
              <a:t>Knoth, Petr, et Phil Gooch. « An Introduction to Text Mining Research Papers », s. d., 28.</a:t>
            </a:r>
            <a:endParaRPr b="0" lang="fr-BE" sz="1200" spc="-1" strike="noStrike">
              <a:latin typeface="Arial"/>
            </a:endParaRPr>
          </a:p>
          <a:p>
            <a:pPr>
              <a:lnSpc>
                <a:spcPct val="100000"/>
              </a:lnSpc>
            </a:pPr>
            <a:endParaRPr b="0" lang="fr-BE" sz="1200" spc="-1" strike="noStrike">
              <a:latin typeface="Arial"/>
            </a:endParaRPr>
          </a:p>
          <a:p>
            <a:pPr>
              <a:lnSpc>
                <a:spcPct val="100000"/>
              </a:lnSpc>
            </a:pPr>
            <a:r>
              <a:rPr b="0" lang="fr-BE" sz="1200" spc="-1" strike="noStrike">
                <a:solidFill>
                  <a:srgbClr val="000000"/>
                </a:solidFill>
                <a:latin typeface="Calibri"/>
              </a:rPr>
              <a:t>« Décomposition en valeurs singulières ». </a:t>
            </a:r>
            <a:r>
              <a:rPr b="0" i="1" lang="fr-BE" sz="1200" spc="-1" strike="noStrike">
                <a:solidFill>
                  <a:srgbClr val="000000"/>
                </a:solidFill>
                <a:latin typeface="Calibri"/>
              </a:rPr>
              <a:t>Wikipédia</a:t>
            </a:r>
            <a:r>
              <a:rPr b="0" lang="fr-BE" sz="1200" spc="-1" strike="noStrike">
                <a:solidFill>
                  <a:srgbClr val="000000"/>
                </a:solidFill>
                <a:latin typeface="Calibri"/>
              </a:rPr>
              <a:t>, 26 septembre 2018. </a:t>
            </a:r>
            <a:r>
              <a:rPr b="0" lang="fr-BE" sz="1200" spc="-1" strike="noStrike" u="sng">
                <a:solidFill>
                  <a:srgbClr val="2998e3"/>
                </a:solidFill>
                <a:uFillTx/>
                <a:latin typeface="Calibri"/>
                <a:hlinkClick r:id="rId3"/>
              </a:rPr>
              <a:t>https://fr.wikipedia.org/w/index.php?title=D%C3%A9composition_en_valeurs_singuli%C3%A8res&amp;oldid=152516303</a:t>
            </a:r>
            <a:r>
              <a:rPr b="0" lang="fr-BE" sz="1200" spc="-1" strike="noStrike">
                <a:solidFill>
                  <a:srgbClr val="000000"/>
                </a:solidFill>
                <a:latin typeface="Calibri"/>
              </a:rPr>
              <a:t>.</a:t>
            </a:r>
            <a:endParaRPr b="0" lang="fr-BE" sz="1200" spc="-1" strike="noStrike">
              <a:latin typeface="Arial"/>
            </a:endParaRPr>
          </a:p>
          <a:p>
            <a:pPr>
              <a:lnSpc>
                <a:spcPct val="100000"/>
              </a:lnSpc>
            </a:pPr>
            <a:endParaRPr b="0" lang="fr-BE" sz="1200" spc="-1" strike="noStrike">
              <a:latin typeface="Arial"/>
            </a:endParaRPr>
          </a:p>
          <a:p>
            <a:pPr>
              <a:lnSpc>
                <a:spcPct val="100000"/>
              </a:lnSpc>
            </a:pPr>
            <a:endParaRPr b="0" lang="fr-BE" sz="1200" spc="-1" strike="noStrike">
              <a:latin typeface="Arial"/>
            </a:endParaRPr>
          </a:p>
          <a:p>
            <a:pPr>
              <a:lnSpc>
                <a:spcPct val="100000"/>
              </a:lnSpc>
            </a:pPr>
            <a:r>
              <a:rPr b="0" i="1" lang="fr-BE" sz="1200" spc="-1" strike="noStrike">
                <a:solidFill>
                  <a:srgbClr val="000000"/>
                </a:solidFill>
                <a:latin typeface="Calibri"/>
              </a:rPr>
              <a:t>Public repo for the Data Science Dojo YouTube tutorial series « Introduction to Text Analytics with R ».: datasciencedojo/IntroToTextAnalyticsWithR</a:t>
            </a:r>
            <a:r>
              <a:rPr b="0" lang="fr-BE" sz="1200" spc="-1" strike="noStrike">
                <a:solidFill>
                  <a:srgbClr val="000000"/>
                </a:solidFill>
                <a:latin typeface="Calibri"/>
              </a:rPr>
              <a:t>. R. 2017. Reprint, Data Science Dojo, 2018. </a:t>
            </a:r>
            <a:r>
              <a:rPr b="0" lang="fr-BE" sz="1200" spc="-1" strike="noStrike" u="sng">
                <a:solidFill>
                  <a:srgbClr val="2998e3"/>
                </a:solidFill>
                <a:uFillTx/>
                <a:latin typeface="Calibri"/>
                <a:hlinkClick r:id="rId4"/>
              </a:rPr>
              <a:t>https://github.com/datasciencedojo/IntroToTextAnalyticsWithR</a:t>
            </a:r>
            <a:r>
              <a:rPr b="0" lang="fr-BE" sz="1200" spc="-1" strike="noStrike">
                <a:solidFill>
                  <a:srgbClr val="000000"/>
                </a:solidFill>
                <a:latin typeface="Calibri"/>
              </a:rPr>
              <a:t>.</a:t>
            </a:r>
            <a:endParaRPr b="0" lang="fr-BE" sz="1200" spc="-1" strike="noStrike">
              <a:latin typeface="Arial"/>
            </a:endParaRPr>
          </a:p>
          <a:p>
            <a:pPr>
              <a:lnSpc>
                <a:spcPct val="100000"/>
              </a:lnSpc>
            </a:pPr>
            <a:endParaRPr b="0" lang="fr-BE" sz="1200" spc="-1" strike="noStrike">
              <a:latin typeface="Arial"/>
            </a:endParaRPr>
          </a:p>
          <a:p>
            <a:pPr>
              <a:lnSpc>
                <a:spcPct val="100000"/>
              </a:lnSpc>
            </a:pPr>
            <a:r>
              <a:rPr b="0" lang="fr-BE" sz="1200" spc="-1" strike="noStrike">
                <a:solidFill>
                  <a:srgbClr val="000000"/>
                </a:solidFill>
                <a:latin typeface="Calibri"/>
              </a:rPr>
              <a:t>Thomas, David A. « Searching for Significance in Unstructured Data: Text Mining with Leximancer ». </a:t>
            </a:r>
            <a:r>
              <a:rPr b="0" i="1" lang="fr-BE" sz="1200" spc="-1" strike="noStrike">
                <a:solidFill>
                  <a:srgbClr val="000000"/>
                </a:solidFill>
                <a:latin typeface="Calibri"/>
              </a:rPr>
              <a:t>European Educational Research Journal</a:t>
            </a:r>
            <a:r>
              <a:rPr b="0" lang="fr-BE" sz="1200" spc="-1" strike="noStrike">
                <a:solidFill>
                  <a:srgbClr val="000000"/>
                </a:solidFill>
                <a:latin typeface="Calibri"/>
              </a:rPr>
              <a:t> 13, n</a:t>
            </a:r>
            <a:r>
              <a:rPr b="0" lang="fr-BE" sz="1200" spc="-1" strike="noStrike" baseline="30000">
                <a:solidFill>
                  <a:srgbClr val="000000"/>
                </a:solidFill>
                <a:latin typeface="Calibri"/>
              </a:rPr>
              <a:t>o</a:t>
            </a:r>
            <a:r>
              <a:rPr b="0" lang="fr-BE" sz="1200" spc="-1" strike="noStrike">
                <a:solidFill>
                  <a:srgbClr val="000000"/>
                </a:solidFill>
                <a:latin typeface="Calibri"/>
              </a:rPr>
              <a:t> 2 (avril 2014): 235‑56. </a:t>
            </a:r>
            <a:r>
              <a:rPr b="0" lang="fr-BE" sz="1200" spc="-1" strike="noStrike" u="sng">
                <a:solidFill>
                  <a:srgbClr val="2998e3"/>
                </a:solidFill>
                <a:uFillTx/>
                <a:latin typeface="Calibri"/>
                <a:hlinkClick r:id="rId5"/>
              </a:rPr>
              <a:t>https://doi.org/10.2304/eerj.2014.13.2.235</a:t>
            </a:r>
            <a:r>
              <a:rPr b="0" lang="fr-BE" sz="1200" spc="-1" strike="noStrike">
                <a:solidFill>
                  <a:srgbClr val="000000"/>
                </a:solidFill>
                <a:latin typeface="Calibri"/>
              </a:rPr>
              <a:t>.</a:t>
            </a:r>
            <a:endParaRPr b="0" lang="fr-BE" sz="1200" spc="-1" strike="noStrike">
              <a:latin typeface="Arial"/>
            </a:endParaRPr>
          </a:p>
          <a:p>
            <a:pPr>
              <a:lnSpc>
                <a:spcPct val="100000"/>
              </a:lnSpc>
            </a:pPr>
            <a:endParaRPr b="0" lang="fr-BE" sz="1200" spc="-1" strike="noStrike">
              <a:latin typeface="Arial"/>
            </a:endParaRPr>
          </a:p>
          <a:p>
            <a:pPr>
              <a:lnSpc>
                <a:spcPct val="100000"/>
              </a:lnSpc>
            </a:pPr>
            <a:r>
              <a:rPr b="0" lang="fr-BE" sz="1200" spc="-1" strike="noStrike">
                <a:solidFill>
                  <a:srgbClr val="000000"/>
                </a:solidFill>
                <a:latin typeface="Calibri"/>
              </a:rPr>
              <a:t>Blei, D. M., Ng, A. Y., &amp; Jordan, M. I. (2003). Latent Dirichlet Allocation. Journal of Machine Learning Research, 3, 993-1022. </a:t>
            </a:r>
            <a:endParaRPr b="0" lang="fr-BE" sz="1200" spc="-1" strike="noStrike">
              <a:latin typeface="Arial"/>
            </a:endParaRPr>
          </a:p>
          <a:p>
            <a:pPr>
              <a:lnSpc>
                <a:spcPct val="100000"/>
              </a:lnSpc>
            </a:pPr>
            <a:endParaRPr b="0" lang="fr-BE" sz="1200" spc="-1" strike="noStrike">
              <a:latin typeface="Arial"/>
            </a:endParaRPr>
          </a:p>
          <a:p>
            <a:pPr>
              <a:lnSpc>
                <a:spcPct val="100000"/>
              </a:lnSpc>
            </a:pPr>
            <a:r>
              <a:rPr b="0" lang="fr-BE" sz="1200" spc="-1" strike="noStrike">
                <a:solidFill>
                  <a:srgbClr val="000000"/>
                </a:solidFill>
                <a:latin typeface="Calibri"/>
              </a:rPr>
              <a:t>Blei, D. M., Griffiths, T. L., Jordan, M. I., &amp; Tenenbaum, J. B. (2004). Hierarchical topic models and the nested Chinese restaurant process. In Advances in Neural Information Processing Systems 16. Cambridge, MA: MIT Press. </a:t>
            </a:r>
            <a:endParaRPr b="0" lang="fr-BE" sz="1200" spc="-1" strike="noStrike">
              <a:latin typeface="Arial"/>
            </a:endParaRPr>
          </a:p>
          <a:p>
            <a:pPr>
              <a:lnSpc>
                <a:spcPct val="100000"/>
              </a:lnSpc>
            </a:pPr>
            <a:endParaRPr b="0" lang="fr-BE" sz="1200" spc="-1" strike="noStrike">
              <a:latin typeface="Arial"/>
            </a:endParaRPr>
          </a:p>
          <a:p>
            <a:pPr>
              <a:lnSpc>
                <a:spcPct val="100000"/>
              </a:lnSpc>
            </a:pPr>
            <a:r>
              <a:rPr b="0" lang="fr-BE" sz="1200" spc="-1" strike="noStrike">
                <a:solidFill>
                  <a:srgbClr val="000000"/>
                </a:solidFill>
                <a:latin typeface="Calibri"/>
              </a:rPr>
              <a:t>J. Allan. Topic Detection and Tracking - Event-based Information Organization. Kluwer Academic Publishers, 2002. </a:t>
            </a:r>
            <a:endParaRPr b="0" lang="fr-BE" sz="1200" spc="-1" strike="noStrike">
              <a:latin typeface="Arial"/>
            </a:endParaRPr>
          </a:p>
          <a:p>
            <a:pPr>
              <a:lnSpc>
                <a:spcPct val="100000"/>
              </a:lnSpc>
            </a:pPr>
            <a:endParaRPr b="0" lang="fr-BE" sz="1200" spc="-1" strike="noStrike">
              <a:latin typeface="Arial"/>
            </a:endParaRPr>
          </a:p>
          <a:p>
            <a:pPr>
              <a:lnSpc>
                <a:spcPct val="100000"/>
              </a:lnSpc>
            </a:pPr>
            <a:r>
              <a:rPr b="0" lang="fr-BE" sz="1200" spc="-1" strike="noStrike">
                <a:solidFill>
                  <a:srgbClr val="000000"/>
                </a:solidFill>
                <a:latin typeface="Calibri"/>
              </a:rPr>
              <a:t>Latent Semantic Analysis and Topic Modeling: Roads to Text Meaning Hồ Tú Bảo Japan Advanced Institute of Science and Technology Vietnamese Academy of Science and Technology</a:t>
            </a:r>
            <a:endParaRPr b="0" lang="fr-BE" sz="1200" spc="-1" strike="noStrike">
              <a:latin typeface="Arial"/>
            </a:endParaRPr>
          </a:p>
        </p:txBody>
      </p:sp>
      <p:sp>
        <p:nvSpPr>
          <p:cNvPr id="780" name="CustomShape 3"/>
          <p:cNvSpPr/>
          <p:nvPr/>
        </p:nvSpPr>
        <p:spPr>
          <a:xfrm>
            <a:off x="429120" y="515880"/>
            <a:ext cx="10515240" cy="1325160"/>
          </a:xfrm>
          <a:prstGeom prst="rect">
            <a:avLst/>
          </a:prstGeom>
          <a:noFill/>
          <a:ln>
            <a:noFill/>
          </a:ln>
        </p:spPr>
        <p:style>
          <a:lnRef idx="0"/>
          <a:fillRef idx="0"/>
          <a:effectRef idx="0"/>
          <a:fontRef idx="minor"/>
        </p:style>
        <p:txBody>
          <a:bodyPr lIns="90000" rIns="90000" tIns="45000" bIns="45000"/>
          <a:p>
            <a:pPr>
              <a:lnSpc>
                <a:spcPct val="85000"/>
              </a:lnSpc>
            </a:pPr>
            <a:r>
              <a:rPr b="0" lang="fr-BE" sz="4800" spc="-49" strike="noStrike">
                <a:solidFill>
                  <a:srgbClr val="404040"/>
                </a:solidFill>
                <a:latin typeface="Bell MT"/>
                <a:ea typeface="Bell MT"/>
              </a:rPr>
              <a:t>Bibliography</a:t>
            </a:r>
            <a:endParaRPr b="0" lang="fr-BE" sz="4800" spc="-1" strike="noStrike">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Shape 1"/>
          <p:cNvSpPr txBox="1"/>
          <p:nvPr/>
        </p:nvSpPr>
        <p:spPr>
          <a:xfrm>
            <a:off x="9900360" y="6459840"/>
            <a:ext cx="1311840" cy="364680"/>
          </a:xfrm>
          <a:prstGeom prst="rect">
            <a:avLst/>
          </a:prstGeom>
          <a:noFill/>
          <a:ln>
            <a:noFill/>
          </a:ln>
        </p:spPr>
        <p:txBody>
          <a:bodyPr anchor="ctr"/>
          <a:p>
            <a:pPr algn="r">
              <a:lnSpc>
                <a:spcPct val="100000"/>
              </a:lnSpc>
            </a:pPr>
            <a:fld id="{B2B134E0-F348-4373-9245-B5B1AD8C72F2}" type="slidenum">
              <a:rPr b="1" lang="fr-BE" sz="1600" spc="-1" strike="noStrike">
                <a:solidFill>
                  <a:srgbClr val="ffffff"/>
                </a:solidFill>
                <a:latin typeface="Calibri"/>
              </a:rPr>
              <a:t>&lt;number&gt;</a:t>
            </a:fld>
            <a:endParaRPr b="0" lang="fr-BE" sz="1600" spc="-1" strike="noStrike">
              <a:latin typeface="Times New Roman"/>
            </a:endParaRPr>
          </a:p>
        </p:txBody>
      </p:sp>
      <p:sp>
        <p:nvSpPr>
          <p:cNvPr id="190" name="CustomShape 2"/>
          <p:cNvSpPr/>
          <p:nvPr/>
        </p:nvSpPr>
        <p:spPr>
          <a:xfrm>
            <a:off x="537480" y="557640"/>
            <a:ext cx="10515240" cy="1325160"/>
          </a:xfrm>
          <a:prstGeom prst="rect">
            <a:avLst/>
          </a:prstGeom>
          <a:noFill/>
          <a:ln>
            <a:noFill/>
          </a:ln>
        </p:spPr>
        <p:style>
          <a:lnRef idx="0"/>
          <a:fillRef idx="0"/>
          <a:effectRef idx="0"/>
          <a:fontRef idx="minor"/>
        </p:style>
        <p:txBody>
          <a:bodyPr lIns="90000" rIns="90000" tIns="45000" bIns="45000"/>
          <a:p>
            <a:pPr>
              <a:lnSpc>
                <a:spcPct val="85000"/>
              </a:lnSpc>
            </a:pPr>
            <a:r>
              <a:rPr b="0" lang="fr-BE" sz="4800" spc="-49" strike="noStrike">
                <a:solidFill>
                  <a:srgbClr val="404040"/>
                </a:solidFill>
                <a:latin typeface="Bell MT"/>
                <a:ea typeface="Bell MT"/>
              </a:rPr>
              <a:t>Adding bigrams : the sparsity problem</a:t>
            </a:r>
            <a:endParaRPr b="0" lang="fr-BE" sz="4800" spc="-1" strike="noStrike">
              <a:latin typeface="Arial"/>
            </a:endParaRPr>
          </a:p>
        </p:txBody>
      </p:sp>
      <p:sp>
        <p:nvSpPr>
          <p:cNvPr id="191" name="CustomShape 3"/>
          <p:cNvSpPr/>
          <p:nvPr/>
        </p:nvSpPr>
        <p:spPr>
          <a:xfrm>
            <a:off x="1379520" y="1883160"/>
            <a:ext cx="10320120" cy="1552680"/>
          </a:xfrm>
          <a:prstGeom prst="rect">
            <a:avLst/>
          </a:prstGeom>
          <a:noFill/>
          <a:ln>
            <a:noFill/>
          </a:ln>
        </p:spPr>
        <p:style>
          <a:lnRef idx="0"/>
          <a:fillRef idx="0"/>
          <a:effectRef idx="0"/>
          <a:fontRef idx="minor"/>
        </p:style>
        <p:txBody>
          <a:bodyPr lIns="90000" rIns="90000" tIns="45000" bIns="45000"/>
          <a:p>
            <a:pPr>
              <a:lnSpc>
                <a:spcPct val="100000"/>
              </a:lnSpc>
            </a:pPr>
            <a:r>
              <a:rPr b="0" lang="fr-BE" sz="3200" spc="-1" strike="noStrike">
                <a:solidFill>
                  <a:srgbClr val="000000"/>
                </a:solidFill>
                <a:latin typeface="Bell MT"/>
                <a:ea typeface="Bell MT"/>
              </a:rPr>
              <a:t>Most of the cells in our matrix well be equal to 0 because most of the documents are not going to share the same bi-grams ! </a:t>
            </a:r>
            <a:endParaRPr b="0" lang="fr-BE" sz="3200" spc="-1" strike="noStrike">
              <a:latin typeface="Arial"/>
            </a:endParaRPr>
          </a:p>
        </p:txBody>
      </p:sp>
      <p:sp>
        <p:nvSpPr>
          <p:cNvPr id="192" name="CustomShape 4"/>
          <p:cNvSpPr/>
          <p:nvPr/>
        </p:nvSpPr>
        <p:spPr>
          <a:xfrm>
            <a:off x="2440080" y="4516920"/>
            <a:ext cx="7910280" cy="942840"/>
          </a:xfrm>
          <a:prstGeom prst="rect">
            <a:avLst/>
          </a:prstGeom>
          <a:solidFill>
            <a:schemeClr val="bg1"/>
          </a:solidFill>
          <a:ln>
            <a:solidFill>
              <a:schemeClr val="tx1"/>
            </a:solidFill>
          </a:ln>
        </p:spPr>
        <p:style>
          <a:lnRef idx="0"/>
          <a:fillRef idx="0"/>
          <a:effectRef idx="0"/>
          <a:fontRef idx="minor"/>
        </p:style>
        <p:txBody>
          <a:bodyPr lIns="90000" rIns="90000" tIns="45000" bIns="45000"/>
          <a:p>
            <a:pPr algn="ctr">
              <a:lnSpc>
                <a:spcPct val="100000"/>
              </a:lnSpc>
            </a:pPr>
            <a:r>
              <a:rPr b="0" i="1" lang="fr-BE" sz="2800" spc="-1" strike="noStrike">
                <a:solidFill>
                  <a:srgbClr val="000000"/>
                </a:solidFill>
                <a:latin typeface="Bell MT"/>
                <a:ea typeface="Bell MT"/>
              </a:rPr>
              <a:t>« There is no free lunch in computational science »</a:t>
            </a:r>
            <a:endParaRPr b="0" lang="fr-BE" sz="2800" spc="-1" strike="noStrike">
              <a:latin typeface="Arial"/>
            </a:endParaRPr>
          </a:p>
        </p:txBody>
      </p:sp>
      <p:sp>
        <p:nvSpPr>
          <p:cNvPr id="193" name="CustomShape 5"/>
          <p:cNvSpPr/>
          <p:nvPr/>
        </p:nvSpPr>
        <p:spPr>
          <a:xfrm>
            <a:off x="5652360" y="5309640"/>
            <a:ext cx="786960" cy="1064520"/>
          </a:xfrm>
          <a:prstGeom prst="rect">
            <a:avLst/>
          </a:prstGeom>
          <a:noFill/>
          <a:ln>
            <a:noFill/>
          </a:ln>
        </p:spPr>
        <p:style>
          <a:lnRef idx="0"/>
          <a:fillRef idx="0"/>
          <a:effectRef idx="0"/>
          <a:fontRef idx="minor"/>
        </p:style>
        <p:txBody>
          <a:bodyPr lIns="90000" rIns="90000" tIns="45000" bIns="45000"/>
          <a:p>
            <a:pPr>
              <a:lnSpc>
                <a:spcPct val="100000"/>
              </a:lnSpc>
            </a:pPr>
            <a:r>
              <a:rPr b="0" lang="fr-BE" sz="3200" spc="-1" strike="noStrike">
                <a:solidFill>
                  <a:srgbClr val="000000"/>
                </a:solidFill>
                <a:latin typeface="Calibri"/>
              </a:rPr>
              <a:t>LSA</a:t>
            </a:r>
            <a:endParaRPr b="0" lang="fr-BE" sz="3200" spc="-1" strike="noStrike">
              <a:latin typeface="Arial"/>
            </a:endParaRPr>
          </a:p>
        </p:txBody>
      </p:sp>
      <p:sp>
        <p:nvSpPr>
          <p:cNvPr id="194" name="CustomShape 6"/>
          <p:cNvSpPr/>
          <p:nvPr/>
        </p:nvSpPr>
        <p:spPr>
          <a:xfrm>
            <a:off x="4979160" y="5417640"/>
            <a:ext cx="571320" cy="367920"/>
          </a:xfrm>
          <a:prstGeom prst="rightArrow">
            <a:avLst>
              <a:gd name="adj1" fmla="val 50000"/>
              <a:gd name="adj2" fmla="val 50000"/>
            </a:avLst>
          </a:prstGeom>
          <a:ln>
            <a:round/>
          </a:ln>
        </p:spPr>
        <p:style>
          <a:lnRef idx="2">
            <a:schemeClr val="dk1">
              <a:shade val="50000"/>
            </a:schemeClr>
          </a:lnRef>
          <a:fillRef idx="1">
            <a:schemeClr val="dk1"/>
          </a:fillRef>
          <a:effectRef idx="0">
            <a:schemeClr val="dk1"/>
          </a:effectRef>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9900360" y="6459840"/>
            <a:ext cx="1311840" cy="364680"/>
          </a:xfrm>
          <a:prstGeom prst="rect">
            <a:avLst/>
          </a:prstGeom>
          <a:noFill/>
          <a:ln>
            <a:noFill/>
          </a:ln>
        </p:spPr>
        <p:txBody>
          <a:bodyPr anchor="ctr"/>
          <a:p>
            <a:pPr algn="r">
              <a:lnSpc>
                <a:spcPct val="100000"/>
              </a:lnSpc>
            </a:pPr>
            <a:fld id="{0CF6E46E-699A-49EA-A189-8CAA7FDD6567}" type="slidenum">
              <a:rPr b="1" lang="fr-BE" sz="1600" spc="-1" strike="noStrike">
                <a:solidFill>
                  <a:srgbClr val="ffffff"/>
                </a:solidFill>
                <a:latin typeface="Calibri"/>
              </a:rPr>
              <a:t>&lt;number&gt;</a:t>
            </a:fld>
            <a:endParaRPr b="0" lang="fr-BE" sz="1600" spc="-1" strike="noStrike">
              <a:latin typeface="Times New Roman"/>
            </a:endParaRPr>
          </a:p>
        </p:txBody>
      </p:sp>
      <p:sp>
        <p:nvSpPr>
          <p:cNvPr id="196" name="CustomShape 2"/>
          <p:cNvSpPr/>
          <p:nvPr/>
        </p:nvSpPr>
        <p:spPr>
          <a:xfrm>
            <a:off x="1295280" y="1642680"/>
            <a:ext cx="9143640" cy="1065240"/>
          </a:xfrm>
          <a:prstGeom prst="rect">
            <a:avLst/>
          </a:prstGeom>
          <a:noFill/>
          <a:ln>
            <a:noFill/>
          </a:ln>
        </p:spPr>
        <p:style>
          <a:lnRef idx="0"/>
          <a:fillRef idx="0"/>
          <a:effectRef idx="0"/>
          <a:fontRef idx="minor"/>
        </p:style>
        <p:txBody>
          <a:bodyPr lIns="90000" rIns="90000" tIns="45000" bIns="45000"/>
          <a:p>
            <a:pPr>
              <a:lnSpc>
                <a:spcPct val="100000"/>
              </a:lnSpc>
            </a:pPr>
            <a:r>
              <a:rPr b="0" lang="fr-BE" sz="3200" spc="-1" strike="noStrike">
                <a:solidFill>
                  <a:srgbClr val="000000"/>
                </a:solidFill>
                <a:latin typeface="Bell MT"/>
                <a:ea typeface="Bell MT"/>
              </a:rPr>
              <a:t>Algebric model for representing text documents as </a:t>
            </a:r>
            <a:r>
              <a:rPr b="0" lang="fr-BE" sz="3200" spc="-1" strike="noStrike" u="sng">
                <a:solidFill>
                  <a:srgbClr val="2998e3"/>
                </a:solidFill>
                <a:uFillTx/>
                <a:latin typeface="Bell MT"/>
                <a:ea typeface="Bell MT"/>
                <a:hlinkClick r:id="rId1"/>
              </a:rPr>
              <a:t>vectors</a:t>
            </a:r>
            <a:r>
              <a:rPr b="0" lang="fr-BE" sz="3200" spc="-1" strike="noStrike">
                <a:solidFill>
                  <a:srgbClr val="000000"/>
                </a:solidFill>
                <a:latin typeface="Bell MT"/>
                <a:ea typeface="Bell MT"/>
              </a:rPr>
              <a:t> of identifiers</a:t>
            </a:r>
            <a:endParaRPr b="0" lang="fr-BE" sz="3200" spc="-1" strike="noStrike">
              <a:latin typeface="Arial"/>
            </a:endParaRPr>
          </a:p>
        </p:txBody>
      </p:sp>
      <p:sp>
        <p:nvSpPr>
          <p:cNvPr id="197" name="CustomShape 3"/>
          <p:cNvSpPr/>
          <p:nvPr/>
        </p:nvSpPr>
        <p:spPr>
          <a:xfrm>
            <a:off x="417240" y="457200"/>
            <a:ext cx="10515240" cy="1325160"/>
          </a:xfrm>
          <a:prstGeom prst="rect">
            <a:avLst/>
          </a:prstGeom>
          <a:noFill/>
          <a:ln>
            <a:noFill/>
          </a:ln>
        </p:spPr>
        <p:style>
          <a:lnRef idx="0"/>
          <a:fillRef idx="0"/>
          <a:effectRef idx="0"/>
          <a:fontRef idx="minor"/>
        </p:style>
        <p:txBody>
          <a:bodyPr lIns="90000" rIns="90000" tIns="45000" bIns="45000"/>
          <a:p>
            <a:pPr>
              <a:lnSpc>
                <a:spcPct val="85000"/>
              </a:lnSpc>
            </a:pPr>
            <a:r>
              <a:rPr b="0" lang="fr-BE" sz="4800" spc="-49" strike="noStrike">
                <a:solidFill>
                  <a:srgbClr val="404040"/>
                </a:solidFill>
                <a:latin typeface="Bell MT"/>
                <a:ea typeface="Bell MT"/>
              </a:rPr>
              <a:t>The Vector Space Model</a:t>
            </a:r>
            <a:endParaRPr b="0" lang="fr-BE" sz="4800" spc="-1" strike="noStrike">
              <a:latin typeface="Arial"/>
            </a:endParaRPr>
          </a:p>
        </p:txBody>
      </p:sp>
      <p:pic>
        <p:nvPicPr>
          <p:cNvPr id="198" name="Image 5" descr=""/>
          <p:cNvPicPr/>
          <p:nvPr/>
        </p:nvPicPr>
        <p:blipFill>
          <a:blip r:embed="rId2"/>
          <a:stretch/>
        </p:blipFill>
        <p:spPr>
          <a:xfrm>
            <a:off x="5556240" y="2288520"/>
            <a:ext cx="5129280" cy="366480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8055</TotalTime>
  <Application>LibreOffice/6.0.3.2$Linux_X86_64 LibreOffice_project/00m0$Build-2</Application>
  <Words>2290</Words>
  <Paragraphs>547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2018-03-03T07:25:06Z</dcterms:created>
  <dc:creator>Thomas Feron</dc:creator>
  <dc:description/>
  <dc:language>fr-BE</dc:language>
  <cp:lastModifiedBy>Thomas Feron</cp:lastModifiedBy>
  <dcterms:modified xsi:type="dcterms:W3CDTF">2018-10-16T10:24:59Z</dcterms:modified>
  <cp:revision>158</cp:revision>
  <dc:subject/>
  <dc:title>Cours 2 :  Des Mathématiques derrière l’intelligence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15.0039</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41</vt:i4>
  </property>
  <property fmtid="{D5CDD505-2E9C-101B-9397-08002B2CF9AE}" pid="8" name="PresentationFormat">
    <vt:lpwstr>Grand écran</vt:lpwstr>
  </property>
  <property fmtid="{D5CDD505-2E9C-101B-9397-08002B2CF9AE}" pid="9" name="ScaleCrop">
    <vt:bool>0</vt:bool>
  </property>
  <property fmtid="{D5CDD505-2E9C-101B-9397-08002B2CF9AE}" pid="10" name="ShareDoc">
    <vt:bool>0</vt:bool>
  </property>
  <property fmtid="{D5CDD505-2E9C-101B-9397-08002B2CF9AE}" pid="11" name="Slides">
    <vt:i4>71</vt:i4>
  </property>
</Properties>
</file>